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35"/>
  </p:notesMasterIdLst>
  <p:sldIdLst>
    <p:sldId id="272" r:id="rId5"/>
    <p:sldId id="303" r:id="rId6"/>
    <p:sldId id="270" r:id="rId7"/>
    <p:sldId id="276" r:id="rId8"/>
    <p:sldId id="305" r:id="rId9"/>
    <p:sldId id="306" r:id="rId10"/>
    <p:sldId id="301" r:id="rId11"/>
    <p:sldId id="300" r:id="rId12"/>
    <p:sldId id="291" r:id="rId13"/>
    <p:sldId id="292" r:id="rId14"/>
    <p:sldId id="294" r:id="rId15"/>
    <p:sldId id="295" r:id="rId16"/>
    <p:sldId id="293" r:id="rId17"/>
    <p:sldId id="296" r:id="rId18"/>
    <p:sldId id="297" r:id="rId19"/>
    <p:sldId id="299" r:id="rId20"/>
    <p:sldId id="289" r:id="rId21"/>
    <p:sldId id="287" r:id="rId22"/>
    <p:sldId id="286" r:id="rId23"/>
    <p:sldId id="304" r:id="rId24"/>
    <p:sldId id="275" r:id="rId25"/>
    <p:sldId id="273" r:id="rId26"/>
    <p:sldId id="274" r:id="rId27"/>
    <p:sldId id="277" r:id="rId28"/>
    <p:sldId id="288" r:id="rId29"/>
    <p:sldId id="267" r:id="rId30"/>
    <p:sldId id="281" r:id="rId31"/>
    <p:sldId id="282" r:id="rId32"/>
    <p:sldId id="283" r:id="rId33"/>
    <p:sldId id="302" r:id="rId34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E"/>
    <a:srgbClr val="DDAE8D"/>
    <a:srgbClr val="797878"/>
    <a:srgbClr val="DDBCC1"/>
    <a:srgbClr val="FC4387"/>
    <a:srgbClr val="01B8BC"/>
    <a:srgbClr val="FFD4B3"/>
    <a:srgbClr val="0F2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081"/>
  </p:normalViewPr>
  <p:slideViewPr>
    <p:cSldViewPr snapToGrid="0" snapToObjects="1">
      <p:cViewPr>
        <p:scale>
          <a:sx n="100" d="100"/>
          <a:sy n="100" d="100"/>
        </p:scale>
        <p:origin x="101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1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1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9F86-8253-CF0F-6068-FDD7786D8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3DECF-35FA-2ACC-8731-07CB7811E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060C-FF02-0E9F-7668-57095A12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0FAD-6886-6A88-1C61-CC8CC17A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99C1-288D-384D-1BF2-90B92100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537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147E-29B6-9235-94C4-310CAE2E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0710B-A5E0-4A4E-E8DF-6BE1F0C82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E0A93-E3A6-5E16-1F25-86DB6E28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34F7C-1BCB-A5E5-C75F-008ACC5A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0923-BAE0-4EED-2217-DEBDFAA0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642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C0BBC-6E1F-D162-065B-A0F12FF98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59EBF-59AB-6285-8E47-A45082C7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6B9D-A988-67F2-A5E5-AE8FEF9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3F9F-4E6A-2E6B-866C-58FE8BF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A2547-81A6-F80A-5641-B2B8382C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203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4DAC0EB-6E05-D70C-B3E0-BEBFF3CCD003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8" name="Frame">
              <a:extLst>
                <a:ext uri="{FF2B5EF4-FFF2-40B4-BE49-F238E27FC236}">
                  <a16:creationId xmlns:a16="http://schemas.microsoft.com/office/drawing/2014/main" id="{80F73A63-A8A8-09F0-AA12-CF205DB7357C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4" name="Straight Connector">
              <a:extLst>
                <a:ext uri="{FF2B5EF4-FFF2-40B4-BE49-F238E27FC236}">
                  <a16:creationId xmlns:a16="http://schemas.microsoft.com/office/drawing/2014/main" id="{8341C8C6-274C-CEE9-78DB-B9DCA84FBF7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4238666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">
              <a:extLst>
                <a:ext uri="{FF2B5EF4-FFF2-40B4-BE49-F238E27FC236}">
                  <a16:creationId xmlns:a16="http://schemas.microsoft.com/office/drawing/2014/main" id="{6885D733-8FEA-742C-5549-B7315B112FF8}"/>
                </a:ext>
              </a:extLst>
            </p:cNvPr>
            <p:cNvCxnSpPr>
              <a:cxnSpLocks/>
            </p:cNvCxnSpPr>
            <p:nvPr/>
          </p:nvCxnSpPr>
          <p:spPr>
            <a:xfrm>
              <a:off x="4714916" y="476250"/>
              <a:ext cx="0" cy="4191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710B2FB-4316-C119-2EB3-75C73FEF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2125427"/>
            <a:ext cx="3681369" cy="226559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94533216-0BC6-666A-588A-C8BAED753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713" y="747711"/>
            <a:ext cx="3681370" cy="8300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36767AFB-D86D-4890-0662-EACF6A8E21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6337" y="747712"/>
            <a:ext cx="3409951" cy="3643313"/>
          </a:xfrm>
          <a:prstGeom prst="rect">
            <a:avLst/>
          </a:pr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963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>
            <a:extLst>
              <a:ext uri="{FF2B5EF4-FFF2-40B4-BE49-F238E27FC236}">
                <a16:creationId xmlns:a16="http://schemas.microsoft.com/office/drawing/2014/main" id="{80F73A63-A8A8-09F0-AA12-CF205DB7357C}"/>
              </a:ext>
            </a:extLst>
          </p:cNvPr>
          <p:cNvSpPr>
            <a:spLocks/>
          </p:cNvSpPr>
          <p:nvPr/>
        </p:nvSpPr>
        <p:spPr>
          <a:xfrm>
            <a:off x="476250" y="476250"/>
            <a:ext cx="8191500" cy="4191000"/>
          </a:xfrm>
          <a:prstGeom prst="rect">
            <a:avLst/>
          </a:prstGeom>
          <a:noFill/>
          <a:ln w="12700">
            <a:solidFill>
              <a:schemeClr val="bg2"/>
            </a:solidFill>
            <a:prstDash val="solid"/>
            <a:miter lim="800000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B2FAA-D8C5-DD61-7B23-6F8EE134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47711"/>
            <a:ext cx="7648574" cy="3636464"/>
          </a:xfrm>
        </p:spPr>
        <p:txBody>
          <a:bodyPr>
            <a:normAutofit/>
          </a:bodyPr>
          <a:lstStyle>
            <a:lvl1pPr algn="l">
              <a:lnSpc>
                <a:spcPct val="93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8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CA5DC-719E-C1FD-6DE1-9B6D09DD9805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6" name="Frame">
              <a:extLst>
                <a:ext uri="{FF2B5EF4-FFF2-40B4-BE49-F238E27FC236}">
                  <a16:creationId xmlns:a16="http://schemas.microsoft.com/office/drawing/2014/main" id="{09B0670B-4D32-1C5F-5EDE-B1A0C6C1FE58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F5F1EE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9" name="Straight Connector">
              <a:extLst>
                <a:ext uri="{FF2B5EF4-FFF2-40B4-BE49-F238E27FC236}">
                  <a16:creationId xmlns:a16="http://schemas.microsoft.com/office/drawing/2014/main" id="{089EBF66-503D-72F6-549D-78E563725E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F5F1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440DB-7830-0DA2-1FA7-38FBC8287A3A}"/>
              </a:ext>
            </a:extLst>
          </p:cNvPr>
          <p:cNvGrpSpPr/>
          <p:nvPr userDrawn="1"/>
        </p:nvGrpSpPr>
        <p:grpSpPr>
          <a:xfrm>
            <a:off x="1875930" y="1851589"/>
            <a:ext cx="5392140" cy="888336"/>
            <a:chOff x="1875930" y="1590002"/>
            <a:chExt cx="5392140" cy="140238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8350E4-0F79-B44F-E1A0-24782FF59B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200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C5790F-8D0E-7F5C-A2B0-52445FE9D3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807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0C98BC-8585-42AF-E27C-154FB80E5E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593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BEA865D-A4D8-FE27-F6B2-699F1A33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70FE38B3-A938-AB8C-525A-5B70FD50BB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713" y="3037006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3FFF16E8-278F-A522-E2B8-B6AE16C5A7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7713" y="3551341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24FE41FE-61E2-48EC-F568-DA0E13654D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3783" y="3039161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1E37A447-4F71-2F41-95D3-F816ECFCAA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3783" y="3553496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87417723-0E19-6F30-CACF-B842D282F0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9853" y="3041101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6B12A458-0959-EC33-3AC1-7DBA82A89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9853" y="3555436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197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8FBCCB8-CB80-5612-19B5-72C7C4BD1278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24" name="Frame">
              <a:extLst>
                <a:ext uri="{FF2B5EF4-FFF2-40B4-BE49-F238E27FC236}">
                  <a16:creationId xmlns:a16="http://schemas.microsoft.com/office/drawing/2014/main" id="{490E5206-200E-D735-B7FC-B7EA6860F1A5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0F297F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27" name="Straight Connector">
              <a:extLst>
                <a:ext uri="{FF2B5EF4-FFF2-40B4-BE49-F238E27FC236}">
                  <a16:creationId xmlns:a16="http://schemas.microsoft.com/office/drawing/2014/main" id="{690EDF4C-E2EC-41D1-CB6B-DD2E7EC7E3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6F9D682-D65D-614A-8B61-AD119104F92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65CA733-690A-2B61-D074-89362814870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47713" y="2151039"/>
            <a:ext cx="2700163" cy="2221522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None/>
              <a:tabLst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AECBEE-3C15-D07E-ECAB-275B1F1763F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724275" y="2151063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60F0388-4614-CC14-8B8D-A3D9D8DD30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33419" y="2160207"/>
            <a:ext cx="3462337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85648D1-6528-5A36-DAC8-C7683AF5723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724275" y="2644037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1CB1D5C-C2B1-D800-9D91-3A1A19488E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33419" y="2653181"/>
            <a:ext cx="2600325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72E0006-4F7C-394F-9992-5936402412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33419" y="3146155"/>
            <a:ext cx="3794760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7623E9DC-B148-298D-7F68-C20A9C371881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24275" y="3137011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78891A-36B8-609A-5586-33C869A9B3F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724275" y="3629985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1941C673-95AB-2561-B61B-7CADDD870B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3419" y="3639129"/>
            <a:ext cx="2600325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8439DCC-2F4A-B600-E84D-54488D523D6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724275" y="4122959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50C3743-6EC2-29AD-A589-754353B27D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419" y="4132103"/>
            <a:ext cx="3794760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</p:spTree>
    <p:extLst>
      <p:ext uri="{BB962C8B-B14F-4D97-AF65-F5344CB8AC3E}">
        <p14:creationId xmlns:p14="http://schemas.microsoft.com/office/powerpoint/2010/main" val="1913963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ustry Imp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5F61E5-7155-6CC1-3B2E-C8D269D681A6}"/>
              </a:ext>
            </a:extLst>
          </p:cNvPr>
          <p:cNvGrpSpPr/>
          <p:nvPr userDrawn="1"/>
        </p:nvGrpSpPr>
        <p:grpSpPr>
          <a:xfrm>
            <a:off x="476250" y="473868"/>
            <a:ext cx="8191500" cy="4193382"/>
            <a:chOff x="476250" y="473868"/>
            <a:chExt cx="8191500" cy="4193382"/>
          </a:xfrm>
        </p:grpSpPr>
        <p:sp>
          <p:nvSpPr>
            <p:cNvPr id="8" name="Frame">
              <a:extLst>
                <a:ext uri="{FF2B5EF4-FFF2-40B4-BE49-F238E27FC236}">
                  <a16:creationId xmlns:a16="http://schemas.microsoft.com/office/drawing/2014/main" id="{80F73A63-A8A8-09F0-AA12-CF205DB7357C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1" name="Straight Connector">
              <a:extLst>
                <a:ext uri="{FF2B5EF4-FFF2-40B4-BE49-F238E27FC236}">
                  <a16:creationId xmlns:a16="http://schemas.microsoft.com/office/drawing/2014/main" id="{22221942-CF76-5EBC-5BDB-AEF8B6B736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52667" y="473868"/>
              <a:ext cx="0" cy="41910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">
              <a:extLst>
                <a:ext uri="{FF2B5EF4-FFF2-40B4-BE49-F238E27FC236}">
                  <a16:creationId xmlns:a16="http://schemas.microsoft.com/office/drawing/2014/main" id="{26EF262A-6DEC-C822-2742-A7A421CB09F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537641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36337A-F069-463A-9A47-3E668566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4818559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2F037-3603-62FF-0CB3-3FA5CE11FC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7713" y="2151063"/>
            <a:ext cx="4818062" cy="2244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36767AFB-D86D-4890-0662-EACF6A8E21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38500" y="747712"/>
            <a:ext cx="2242859" cy="1676398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537" r="-53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E7F2DAAF-ADF6-7CC7-5C85-802B477012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8499" y="2719391"/>
            <a:ext cx="2242859" cy="1676398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3568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duc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941BB-CC3C-D560-D98B-5816A4C0276A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15" name="Frame">
              <a:extLst>
                <a:ext uri="{FF2B5EF4-FFF2-40B4-BE49-F238E27FC236}">
                  <a16:creationId xmlns:a16="http://schemas.microsoft.com/office/drawing/2014/main" id="{DDBC1A84-BB12-C258-C77A-795ED6D8F53E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0F297F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" name="Straight Connector">
              <a:extLst>
                <a:ext uri="{FF2B5EF4-FFF2-40B4-BE49-F238E27FC236}">
                  <a16:creationId xmlns:a16="http://schemas.microsoft.com/office/drawing/2014/main" id="{F65832C3-A7CC-A99A-8A2A-F17AC011815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Box fill">
            <a:extLst>
              <a:ext uri="{FF2B5EF4-FFF2-40B4-BE49-F238E27FC236}">
                <a16:creationId xmlns:a16="http://schemas.microsoft.com/office/drawing/2014/main" id="{2F5115DE-6442-C72B-2E76-E71583198BC7}"/>
              </a:ext>
            </a:extLst>
          </p:cNvPr>
          <p:cNvGrpSpPr/>
          <p:nvPr userDrawn="1"/>
        </p:nvGrpSpPr>
        <p:grpSpPr>
          <a:xfrm>
            <a:off x="757575" y="2146673"/>
            <a:ext cx="4866226" cy="2225888"/>
            <a:chOff x="757575" y="2146673"/>
            <a:chExt cx="4866226" cy="2225888"/>
          </a:xfrm>
        </p:grpSpPr>
        <p:sp>
          <p:nvSpPr>
            <p:cNvPr id="30" name="Object6">
              <a:extLst>
                <a:ext uri="{FF2B5EF4-FFF2-40B4-BE49-F238E27FC236}">
                  <a16:creationId xmlns:a16="http://schemas.microsoft.com/office/drawing/2014/main" id="{161AE7DD-A46C-F7C7-45E3-E630BB8AE577}"/>
                </a:ext>
              </a:extLst>
            </p:cNvPr>
            <p:cNvSpPr/>
            <p:nvPr userDrawn="1"/>
          </p:nvSpPr>
          <p:spPr>
            <a:xfrm>
              <a:off x="757575" y="2146673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Object6">
              <a:extLst>
                <a:ext uri="{FF2B5EF4-FFF2-40B4-BE49-F238E27FC236}">
                  <a16:creationId xmlns:a16="http://schemas.microsoft.com/office/drawing/2014/main" id="{24D6FF7D-D6F9-1755-67DD-2F5D3D7F6EA0}"/>
                </a:ext>
              </a:extLst>
            </p:cNvPr>
            <p:cNvSpPr/>
            <p:nvPr userDrawn="1"/>
          </p:nvSpPr>
          <p:spPr>
            <a:xfrm>
              <a:off x="757575" y="3412441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Object6">
              <a:extLst>
                <a:ext uri="{FF2B5EF4-FFF2-40B4-BE49-F238E27FC236}">
                  <a16:creationId xmlns:a16="http://schemas.microsoft.com/office/drawing/2014/main" id="{6F4E2C56-FED6-EC2E-1EBA-C04F9773FB0F}"/>
                </a:ext>
              </a:extLst>
            </p:cNvPr>
            <p:cNvSpPr/>
            <p:nvPr userDrawn="1"/>
          </p:nvSpPr>
          <p:spPr>
            <a:xfrm>
              <a:off x="4710750" y="2146673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Object6">
              <a:extLst>
                <a:ext uri="{FF2B5EF4-FFF2-40B4-BE49-F238E27FC236}">
                  <a16:creationId xmlns:a16="http://schemas.microsoft.com/office/drawing/2014/main" id="{C80A666D-7FE2-DE0E-0908-F5E928DCAD2B}"/>
                </a:ext>
              </a:extLst>
            </p:cNvPr>
            <p:cNvSpPr/>
            <p:nvPr userDrawn="1"/>
          </p:nvSpPr>
          <p:spPr>
            <a:xfrm>
              <a:off x="4710750" y="3412441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2" name="Box outline">
            <a:extLst>
              <a:ext uri="{FF2B5EF4-FFF2-40B4-BE49-F238E27FC236}">
                <a16:creationId xmlns:a16="http://schemas.microsoft.com/office/drawing/2014/main" id="{92167C07-BA04-4801-B82B-E394780691C7}"/>
              </a:ext>
            </a:extLst>
          </p:cNvPr>
          <p:cNvGrpSpPr/>
          <p:nvPr userDrawn="1"/>
        </p:nvGrpSpPr>
        <p:grpSpPr>
          <a:xfrm>
            <a:off x="757575" y="2146673"/>
            <a:ext cx="7628852" cy="2225888"/>
            <a:chOff x="757575" y="2146673"/>
            <a:chExt cx="7628852" cy="2225888"/>
          </a:xfrm>
        </p:grpSpPr>
        <p:sp>
          <p:nvSpPr>
            <p:cNvPr id="22" name="Object6">
              <a:extLst>
                <a:ext uri="{FF2B5EF4-FFF2-40B4-BE49-F238E27FC236}">
                  <a16:creationId xmlns:a16="http://schemas.microsoft.com/office/drawing/2014/main" id="{5C9F0447-530E-D294-A3FB-1ACC5885819C}"/>
                </a:ext>
              </a:extLst>
            </p:cNvPr>
            <p:cNvSpPr/>
            <p:nvPr/>
          </p:nvSpPr>
          <p:spPr>
            <a:xfrm>
              <a:off x="757575" y="2146673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Object6">
              <a:extLst>
                <a:ext uri="{FF2B5EF4-FFF2-40B4-BE49-F238E27FC236}">
                  <a16:creationId xmlns:a16="http://schemas.microsoft.com/office/drawing/2014/main" id="{9F4B1D19-585F-BED1-A0AF-78EA551EE252}"/>
                </a:ext>
              </a:extLst>
            </p:cNvPr>
            <p:cNvSpPr/>
            <p:nvPr userDrawn="1"/>
          </p:nvSpPr>
          <p:spPr>
            <a:xfrm>
              <a:off x="757575" y="3412441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Object6">
              <a:extLst>
                <a:ext uri="{FF2B5EF4-FFF2-40B4-BE49-F238E27FC236}">
                  <a16:creationId xmlns:a16="http://schemas.microsoft.com/office/drawing/2014/main" id="{41080DA2-E469-617D-B42E-53A91D625610}"/>
                </a:ext>
              </a:extLst>
            </p:cNvPr>
            <p:cNvSpPr/>
            <p:nvPr userDrawn="1"/>
          </p:nvSpPr>
          <p:spPr>
            <a:xfrm>
              <a:off x="4710750" y="2146673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Object6">
              <a:extLst>
                <a:ext uri="{FF2B5EF4-FFF2-40B4-BE49-F238E27FC236}">
                  <a16:creationId xmlns:a16="http://schemas.microsoft.com/office/drawing/2014/main" id="{FBE8E05F-0E31-AC0E-D0DA-189276651E07}"/>
                </a:ext>
              </a:extLst>
            </p:cNvPr>
            <p:cNvSpPr/>
            <p:nvPr userDrawn="1"/>
          </p:nvSpPr>
          <p:spPr>
            <a:xfrm>
              <a:off x="4710750" y="3412441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DE92DA-883F-B529-8EDE-32766483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46055329-13EA-35AC-53BB-01030C4B16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7391" y="2282804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62FE9-5836-89A1-8133-4BEB89470CE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09750" y="2282825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AC8959EC-F448-4F97-F0E6-6A3F77EFE09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50566" y="2282804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DE7509D-B6DD-7C1C-F1E2-FC81C00FF7E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763616" y="2282825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">
            <a:extLst>
              <a:ext uri="{FF2B5EF4-FFF2-40B4-BE49-F238E27FC236}">
                <a16:creationId xmlns:a16="http://schemas.microsoft.com/office/drawing/2014/main" id="{334B7FF8-4B6E-BE09-9373-CF0E3077443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391" y="3548572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37813E-97CB-3748-CD96-049B4ECCA8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808305" y="3547219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C938314C-56B7-0268-937C-B2936F4499B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50566" y="3548572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0BA4E3-E886-29E4-5491-084E4EE20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63616" y="3548572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652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ne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21AD6F-9E0B-7222-F5D7-FFD2C18FDA90}"/>
              </a:ext>
            </a:extLst>
          </p:cNvPr>
          <p:cNvGrpSpPr/>
          <p:nvPr userDrawn="1"/>
        </p:nvGrpSpPr>
        <p:grpSpPr>
          <a:xfrm>
            <a:off x="476250" y="473868"/>
            <a:ext cx="8191500" cy="4193382"/>
            <a:chOff x="476250" y="473868"/>
            <a:chExt cx="8191500" cy="4193382"/>
          </a:xfrm>
        </p:grpSpPr>
        <p:sp>
          <p:nvSpPr>
            <p:cNvPr id="10" name="Frame">
              <a:extLst>
                <a:ext uri="{FF2B5EF4-FFF2-40B4-BE49-F238E27FC236}">
                  <a16:creationId xmlns:a16="http://schemas.microsoft.com/office/drawing/2014/main" id="{66CC7084-86F0-E7D1-1616-DCF2F21030B6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3" name="Straight Connector">
              <a:extLst>
                <a:ext uri="{FF2B5EF4-FFF2-40B4-BE49-F238E27FC236}">
                  <a16:creationId xmlns:a16="http://schemas.microsoft.com/office/drawing/2014/main" id="{C538E910-6D6A-DDC4-880F-2269E4C6BD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52667" y="473868"/>
              <a:ext cx="0" cy="41910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">
              <a:extLst>
                <a:ext uri="{FF2B5EF4-FFF2-40B4-BE49-F238E27FC236}">
                  <a16:creationId xmlns:a16="http://schemas.microsoft.com/office/drawing/2014/main" id="{FE56184F-1E37-99B3-835D-BE60E7286F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537641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1AA27F3-E623-2A2F-545E-3E3EE81E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4818559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A08BBB-3506-8A01-CB77-F4F186D86F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7713" y="2202287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550F11-B584-4DA7-07C2-31A1EB19B5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2642" y="3067587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6F63D32-1964-C34C-2C3D-C6DC83EA27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8118" y="3876101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0D48C-943C-F3CA-FCE2-AE527F5642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14575" y="2201863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FB23E7-48C9-3FDA-4D09-3DC40F37F5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4575" y="3061783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2B9BD7-A794-9F94-ADCE-EB65EC9C97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14575" y="3873356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A7312E25-FD5F-C0FC-01BB-E8BD11F924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38499" y="752472"/>
            <a:ext cx="2242859" cy="3643313"/>
          </a:xfrm>
          <a:prstGeom prst="rect">
            <a:avLst/>
          </a:pr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3040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FE6B-237F-8F6E-C133-55162C54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ED7D-3159-0263-EBAA-44092CB7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E46DD-EE65-F642-940E-59F17230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6CEF9-4D6B-CA2A-88AD-5D3D2E9A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63A6A-A283-E876-A7A2-D811384E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334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386C-A1E9-2A7D-4D39-1CAC79B9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99FC-5CB5-412B-D06A-90FC77D9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C8E5-74E1-9EEB-E0DF-D4E35493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BC13-43D0-4E1E-CDED-2156936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3C0C-E4F1-4746-61F2-3032209D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15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4B2F-93C9-FD53-3310-71948290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A7AF6-A2EB-D76D-6213-22A0B698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DDAD1-AAA2-77D1-11EA-6F4E5864E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9ECCB-52DE-AEAC-089F-CAD1FC20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F2BF-623D-48FD-EF23-363F5E3F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A22A2-C1F1-1235-BE32-0661BD8C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512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177B-7025-B7B4-F4FD-C7A6BF3E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EA8F8-6AB3-F45F-0BA8-9BA9DA4F8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675AF-9DCB-E7C8-9F51-7E62B37C8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DB4EC-9EBD-7EDD-9D88-0358DA03E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9ABC3-0863-EE34-9B37-5AF55CF51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A6556-B83C-26BE-19F0-6754683F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491D5-29A3-1689-6448-83A55FD2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8C118-A8CF-F6AC-9E7F-3E96951C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952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8941-620D-6FC1-6095-4FD4942D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24469-0492-59AD-61EF-D582021A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29A-6B0B-56DB-EBB2-F75349D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B6392-E051-DE57-4C85-B806F7E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974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4850-5C64-63B3-3BDC-58E57DD8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28D4E-AB2B-AFBA-2495-998CC973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201C6-D280-62FD-99A4-93D61BCE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718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E26-7FEC-CD14-7EBD-51E6434D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E661D-6D40-B808-9F8A-48BF2A08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1C6C8-B469-B016-2E44-352E0FCE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AF171-13A4-F39A-EA5F-2602F77C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76937-9E54-1D72-50A7-25382251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D1347-0DAB-AE73-4221-2C8AEE81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68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C10C-1ABF-CEB8-5005-85146B6E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A50A3-2925-1846-B9FD-4B39D5A98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16A-1844-1B94-3841-CE85CCA10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A7CD-EEC5-2E7C-742B-60A6464A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24328-CABA-5C7B-20F1-D533542D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D2F18-C732-6079-80AA-9DA26D9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22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C1F629-4E30-7BE0-3165-0F24EAA0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4C44A-3631-AF7C-AEB8-6BE931D4A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64B5-521D-C502-6EF6-7D09BAF9B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1B4-81AE-4D41-4ABD-32B24DA00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3CAA9-C8FC-D9FF-1BBE-072D2A0DF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0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pypi.org/user/sinalalebakhsh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tackoverflow.com/users/17351206/sina-laleh-bakhsh" TargetMode="External"/><Relationship Id="rId4" Type="http://schemas.openxmlformats.org/officeDocument/2006/relationships/hyperlink" Target="https://github.com/sinalalebakhs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sinalalebakhsh/push-py" TargetMode="External"/><Relationship Id="rId2" Type="http://schemas.openxmlformats.org/officeDocument/2006/relationships/hyperlink" Target="https://pypi.org/project/git-auto-djan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sinalalebakhsh/acron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cademy.arvancloud.ir/certificate/12D18EB6F-1276E92C8-1275EB440/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s://academy.arvancloud.ir/certificate/1276E6D47-12CF93061-1275EB44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pypi.org/project/git-auto-django/1.1.3/" TargetMode="External"/><Relationship Id="rId4" Type="http://schemas.openxmlformats.org/officeDocument/2006/relationships/hyperlink" Target="https://certificates.cs50.io/1781a94b-6648-4aae-8080-d406e59cf351.pdf?size=letter" TargetMode="External"/><Relationship Id="rId9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alalebakhsh" TargetMode="External"/><Relationship Id="rId2" Type="http://schemas.openxmlformats.org/officeDocument/2006/relationships/hyperlink" Target="https://www.linkedin.com/in/sina-lalebakhsh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cademy.arvancloud.ir/members/0bbb1ece/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sinalalebakhsh.bsky.socia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acronproject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hyperlink" Target="https://www.youtube.com/@acronprojec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g"/><Relationship Id="rId11" Type="http://schemas.openxmlformats.org/officeDocument/2006/relationships/image" Target="../media/image33.png"/><Relationship Id="rId5" Type="http://schemas.openxmlformats.org/officeDocument/2006/relationships/hyperlink" Target="https://t.me/acronproject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6A167-7A15-36E2-318D-A1A1A75C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0" y="728082"/>
            <a:ext cx="4159045" cy="929147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Sina </a:t>
            </a:r>
            <a:r>
              <a:rPr lang="en-US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Lalehbakhsh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ititle">
            <a:extLst>
              <a:ext uri="{FF2B5EF4-FFF2-40B4-BE49-F238E27FC236}">
                <a16:creationId xmlns:a16="http://schemas.microsoft.com/office/drawing/2014/main" id="{B1F7DF58-3B52-A103-3FED-8240FC8E8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141" y="2439135"/>
            <a:ext cx="4159045" cy="1032387"/>
          </a:xfrm>
        </p:spPr>
        <p:txBody>
          <a:bodyPr>
            <a:normAutofit/>
          </a:bodyPr>
          <a:lstStyle/>
          <a:p>
            <a:r>
              <a:rPr lang="en-US" sz="2000" b="1" dirty="0"/>
              <a:t>Django Backend Engineer</a:t>
            </a:r>
          </a:p>
          <a:p>
            <a:r>
              <a:rPr lang="en-US" sz="2000" b="1" dirty="0"/>
              <a:t>Data • Performance • Scalability</a:t>
            </a:r>
          </a:p>
        </p:txBody>
      </p:sp>
      <p:pic>
        <p:nvPicPr>
          <p:cNvPr id="8" name="1468224079">
            <a:extLst>
              <a:ext uri="{FF2B5EF4-FFF2-40B4-BE49-F238E27FC236}">
                <a16:creationId xmlns:a16="http://schemas.microsoft.com/office/drawing/2014/main" id="{E4515B34-C7F5-AA0F-DD89-56AA3B820D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203" r="3203"/>
          <a:stretch/>
        </p:blipFill>
        <p:spPr>
          <a:xfrm>
            <a:off x="4821186" y="571260"/>
            <a:ext cx="3740254" cy="3996218"/>
          </a:xfrm>
        </p:spPr>
      </p:pic>
    </p:spTree>
    <p:extLst>
      <p:ext uri="{BB962C8B-B14F-4D97-AF65-F5344CB8AC3E}">
        <p14:creationId xmlns:p14="http://schemas.microsoft.com/office/powerpoint/2010/main" val="367661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6B8C8-0522-F795-76D2-027B9F59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5643D-0510-4F5B-EE94-ECA5354B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45" y="4318452"/>
            <a:ext cx="3590855" cy="2621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042B6-1B4B-97C2-160D-5AC392CA08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19021" y="1894960"/>
            <a:ext cx="35772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0AA2A-C1B7-DABF-A073-C03E58D526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19021" y="2880908"/>
            <a:ext cx="35772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EAC9F5B-BC24-A345-5F24-203D32C7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Performance Optimization</a:t>
            </a:r>
            <a:endParaRPr lang="en-US" sz="4000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B3B8F-A606-0423-E473-ABFF74447A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1533" y="1896730"/>
            <a:ext cx="53829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778F6E-AA1A-7223-9CD9-88DA7EBE47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19021" y="2387934"/>
            <a:ext cx="35772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09274E-EB7D-093C-05D1-2800527443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19021" y="2397078"/>
            <a:ext cx="513713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578F8A-A004-3C06-B2B4-54423FD008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11534" y="2878194"/>
            <a:ext cx="490892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01B7EA-D382-0220-82EA-7C65DAAA47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19021" y="3373882"/>
            <a:ext cx="35772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4E5821-B47A-B8AE-D5F0-FCEA80302D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19021" y="3358596"/>
            <a:ext cx="513713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27773D-61F7-8C4D-4FFF-29A9D384F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87" y="4333738"/>
            <a:ext cx="512706" cy="2377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ABE818-1BA7-42A2-C3EF-400B230ADC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9021" y="3866856"/>
            <a:ext cx="35772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499B84-32F0-4822-3DE6-69D422325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19021" y="3868058"/>
            <a:ext cx="513713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4DCD1-F420-C5B3-A6E8-6C72851C5FB3}"/>
              </a:ext>
            </a:extLst>
          </p:cNvPr>
          <p:cNvSpPr txBox="1"/>
          <p:nvPr/>
        </p:nvSpPr>
        <p:spPr>
          <a:xfrm>
            <a:off x="-1838959" y="1638869"/>
            <a:ext cx="6750492" cy="297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Performance Optimization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ORM query profiling &amp; optimization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Caching strategies (Redis, per-view, low-level cache)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Async endpoints for I/O-bound tasks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Pagination strategies for large datasets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Lazy vs Eager loading</a:t>
            </a:r>
          </a:p>
        </p:txBody>
      </p:sp>
    </p:spTree>
    <p:extLst>
      <p:ext uri="{BB962C8B-B14F-4D97-AF65-F5344CB8AC3E}">
        <p14:creationId xmlns:p14="http://schemas.microsoft.com/office/powerpoint/2010/main" val="168503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B87A-B176-2992-12E3-4B26D4F1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102EB-7853-22E8-7170-81BF1FFD2B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C5D3A7-902B-DF55-233B-CFB1BC538B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A714B5-C8A1-2B6C-B17D-5DF010A3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Monitoring &amp; Debugging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1B8B92-AF99-70EA-BDF5-A899D2FFCA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4" y="2143689"/>
            <a:ext cx="69312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5F0C3B-6D00-DA57-9111-B16AE1210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962E5-885B-B465-9150-FBD3A3FBB8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3" y="2644037"/>
            <a:ext cx="541766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4FF64C-D4A2-BDB4-5A11-F2E09FCE6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5" y="3125153"/>
            <a:ext cx="46836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855AEE-41D5-7B44-7A6D-373A0A92BB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C2060-8D61-99E2-CE87-D6CE75E04A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3" y="3605555"/>
            <a:ext cx="468837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567175-0ADC-31E4-B81D-1718F95587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8486B6-6BE5-ADED-2D89-593CF2E940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3" y="4115017"/>
            <a:ext cx="639892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2B100-EAD0-EDFB-81F8-9DB2B1BC5803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Slow Queries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APM Tools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Structured Logging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Metrics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Health Checks</a:t>
            </a:r>
          </a:p>
        </p:txBody>
      </p:sp>
    </p:spTree>
    <p:extLst>
      <p:ext uri="{BB962C8B-B14F-4D97-AF65-F5344CB8AC3E}">
        <p14:creationId xmlns:p14="http://schemas.microsoft.com/office/powerpoint/2010/main" val="365937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AE7B-5526-1687-7F3C-093CD6D7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0BB5F-6340-9E89-EF6D-57489AFBD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DDBE0D-B649-DCDB-CBE9-A68E5904A1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730E17D-1793-E296-8BC7-7A0C2D24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Large Scale Data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CD90D1-4A7A-8B47-77D7-B83A176081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4" y="2143689"/>
            <a:ext cx="461553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D768F2-824E-D340-F9CE-90AD112186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6176E1-A7CD-4BD8-8A98-49922D25CE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3" y="2644037"/>
            <a:ext cx="457648" cy="238946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3FF336-1722-FA59-694B-A54B839B57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5" y="3125153"/>
            <a:ext cx="426102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7D1FF9-7523-7A32-A206-E932E948F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3EEF0C-02FB-BEF7-A467-3E655D4792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3" y="3605555"/>
            <a:ext cx="42653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F17F22-6616-FE37-5567-98A2C10BA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40A3ED-BB86-5890-0E72-768DCA098F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3" y="4115017"/>
            <a:ext cx="426102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3F15E-2ADD-1295-4005-D92DA1F22572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Efficient Pagination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Bulk Operations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Background Tasks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Cron Jobs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Window Functions</a:t>
            </a:r>
          </a:p>
        </p:txBody>
      </p:sp>
    </p:spTree>
    <p:extLst>
      <p:ext uri="{BB962C8B-B14F-4D97-AF65-F5344CB8AC3E}">
        <p14:creationId xmlns:p14="http://schemas.microsoft.com/office/powerpoint/2010/main" val="157126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F952-0E88-254F-E652-297766AC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43B0-5391-37E0-7815-97DF50E640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32DB48-9942-822F-455D-8D0477C002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03EC03C-1063-B84B-3DA6-B4A72A09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Scalability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3A5727-4E1E-D9DF-AB5C-8F08648086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4" y="2143689"/>
            <a:ext cx="45807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096307-AEDB-991B-7836-AFA578171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825506-B63D-735A-1AA8-BCE6E03BB0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3" y="2644037"/>
            <a:ext cx="422896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7A04E4-ADAD-E26C-DDB0-CB53AE9049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6" y="3125153"/>
            <a:ext cx="422896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2B74D8-DCC9-B3DA-6BB3-2CB88CB052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EABA7F-6F70-A6B2-A024-1B390D7B12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4" y="3605555"/>
            <a:ext cx="420434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67435A-9356-FEFA-A63B-DF90564DF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E553F4-07C9-6A9D-850D-299B8D4F9B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4" y="4115017"/>
            <a:ext cx="422896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5BB26-31F5-02B4-2C45-4AB319A15339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600" dirty="0"/>
              <a:t>Stateless Design</a:t>
            </a:r>
          </a:p>
          <a:p>
            <a:pPr algn="r">
              <a:lnSpc>
                <a:spcPct val="200000"/>
              </a:lnSpc>
            </a:pPr>
            <a:r>
              <a:rPr lang="en-US" sz="1600" dirty="0"/>
              <a:t>Message Queues</a:t>
            </a:r>
          </a:p>
          <a:p>
            <a:pPr algn="r">
              <a:lnSpc>
                <a:spcPct val="200000"/>
              </a:lnSpc>
            </a:pPr>
            <a:r>
              <a:rPr lang="en-US" sz="1600" dirty="0"/>
              <a:t>Caching Patterns</a:t>
            </a:r>
          </a:p>
          <a:p>
            <a:pPr algn="r">
              <a:lnSpc>
                <a:spcPct val="200000"/>
              </a:lnSpc>
            </a:pPr>
            <a:r>
              <a:rPr lang="en-US" sz="1600" dirty="0"/>
              <a:t>Read Replicas</a:t>
            </a:r>
          </a:p>
          <a:p>
            <a:pPr algn="r">
              <a:lnSpc>
                <a:spcPct val="200000"/>
              </a:lnSpc>
            </a:pPr>
            <a:r>
              <a:rPr lang="en-US" sz="1600" dirty="0"/>
              <a:t>Sharding</a:t>
            </a:r>
          </a:p>
        </p:txBody>
      </p:sp>
    </p:spTree>
    <p:extLst>
      <p:ext uri="{BB962C8B-B14F-4D97-AF65-F5344CB8AC3E}">
        <p14:creationId xmlns:p14="http://schemas.microsoft.com/office/powerpoint/2010/main" val="406166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52EB-3F13-62E0-E91D-A8B2959F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BBC6C-BB5A-652A-165D-189C183978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BE0FC-654E-1F1C-EBD7-1A493413FC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9DE2A68-B303-9E2F-33D1-FC3F647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Data Security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F597E4-D21E-9F1A-3A64-AD3A5D6CAF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4" y="2143689"/>
            <a:ext cx="1768339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5DC409-2989-1057-A8D2-824FB2A55F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194D09-A7B7-6C23-3445-7CC3E4E28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3" y="2644037"/>
            <a:ext cx="90341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9C978-00F7-6962-3014-65DEDADCCB2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5" y="3125153"/>
            <a:ext cx="90341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C931E0-2A8C-6C8E-00C2-1D8B386121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37FEA2B-4805-C04D-B82C-F3C3B63EB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3" y="3605555"/>
            <a:ext cx="1377507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C7FAB7-531C-BA9E-5F6C-499BC67DE2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A1CB25-856A-775E-86B8-8E93BDFBFD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3" y="4115017"/>
            <a:ext cx="1023939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8ED71-45EE-0416-9062-6D5574407237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SQL Injection Prevention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Encryption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Rate Limiting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API Security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Audit Logs</a:t>
            </a:r>
          </a:p>
        </p:txBody>
      </p:sp>
    </p:spTree>
    <p:extLst>
      <p:ext uri="{BB962C8B-B14F-4D97-AF65-F5344CB8AC3E}">
        <p14:creationId xmlns:p14="http://schemas.microsoft.com/office/powerpoint/2010/main" val="249531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858E-722A-9DF5-8E0A-56FC88A6F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12677-AE80-8606-1063-7C47FD3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575" y="4010858"/>
            <a:ext cx="4700024" cy="1889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31E90-AFC5-E8A6-EE16-7FACF281F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20920" y="2174081"/>
            <a:ext cx="469034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6FC8BC-0EDA-5E34-3390-BC3873E2F0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05944" y="2912936"/>
            <a:ext cx="469034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3C81436-F0E6-116B-0E5E-6AC0ED43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Testing &amp; Quality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BC673F-10A3-C6F1-E6F4-BED4DEA4CD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3432" y="2175851"/>
            <a:ext cx="37028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02F9D-6302-DC20-1E72-8CA3567F1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8324" y="2549502"/>
            <a:ext cx="469034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2D1B24-0BE1-9AC9-9DC9-F701F0E605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98325" y="2558646"/>
            <a:ext cx="366945" cy="16437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43C1B4-CD2B-6A0A-9944-6902EC385C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98458" y="2910222"/>
            <a:ext cx="317230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5A16A5-5791-0CA1-80E4-B5F473A4FB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05944" y="3268750"/>
            <a:ext cx="469034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8F0D3-41B4-9EED-1437-93A931D829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05946" y="3264894"/>
            <a:ext cx="317549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4852F-7795-29B2-DB53-3E316D84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46" y="4026144"/>
            <a:ext cx="314297" cy="17679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60B724-CF7C-4888-0FD5-7622A526B2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944" y="3639804"/>
            <a:ext cx="4690343" cy="177523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0B3CB3-FD90-6153-DA26-6AAB7AE70D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05946" y="3641006"/>
            <a:ext cx="313892" cy="172900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4D584-4D9D-3632-CC11-E62DBDD4563E}"/>
              </a:ext>
            </a:extLst>
          </p:cNvPr>
          <p:cNvSpPr txBox="1"/>
          <p:nvPr/>
        </p:nvSpPr>
        <p:spPr>
          <a:xfrm>
            <a:off x="-494388" y="1991868"/>
            <a:ext cx="4200332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1600" dirty="0"/>
              <a:t>Testing &amp; Quality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Unit &amp; integration testing with </a:t>
            </a:r>
            <a:r>
              <a:rPr lang="en-US" sz="1600" dirty="0" err="1"/>
              <a:t>pytest</a:t>
            </a:r>
            <a:endParaRPr lang="en-US" sz="1600" dirty="0"/>
          </a:p>
          <a:p>
            <a:pPr algn="r" rtl="1">
              <a:lnSpc>
                <a:spcPct val="150000"/>
              </a:lnSpc>
            </a:pPr>
            <a:r>
              <a:rPr lang="en-US" sz="1600" dirty="0"/>
              <a:t>Database &amp; ORM tests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API testing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Load &amp; performance testing basics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CI pipeline readiness</a:t>
            </a:r>
          </a:p>
        </p:txBody>
      </p:sp>
    </p:spTree>
    <p:extLst>
      <p:ext uri="{BB962C8B-B14F-4D97-AF65-F5344CB8AC3E}">
        <p14:creationId xmlns:p14="http://schemas.microsoft.com/office/powerpoint/2010/main" val="282706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2518-7C10-3A58-3414-795CB5A5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CE681-8F32-5EF3-A952-2AF3F047B1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23686D-F435-EDE9-1E0D-4A7116DB5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872C781-0C44-48F1-4F49-1C790317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Data &amp; Analytics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423854-C53C-73DA-70DA-131A868F54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4" y="2143689"/>
            <a:ext cx="60333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01DEF3-FDE2-7E44-EFFA-4FD59E2041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EA990A-2608-887E-862E-C3157ADF91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3" y="2644037"/>
            <a:ext cx="597892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E6742E-A932-51D5-3057-D2D180FEC1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6" y="3125153"/>
            <a:ext cx="516888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6FB64E-66B5-C5F0-8782-882839E7D8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B6BEFC-96B6-47CC-A806-F01A426E6D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4" y="3605555"/>
            <a:ext cx="517407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CB2B4F-4530-FF1C-5561-CBA2E39A5D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6D8F02F-8076-8AE7-253F-A5B4C673A4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3" y="4115017"/>
            <a:ext cx="511449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36D02-313E-5597-2539-EA6F766524CC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Analytical APIs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Aggregations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Materialized Views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Data Export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Analytics Integration</a:t>
            </a:r>
          </a:p>
        </p:txBody>
      </p:sp>
    </p:spTree>
    <p:extLst>
      <p:ext uri="{BB962C8B-B14F-4D97-AF65-F5344CB8AC3E}">
        <p14:creationId xmlns:p14="http://schemas.microsoft.com/office/powerpoint/2010/main" val="212879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1593-8A45-A9E9-AAEC-57888347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6E4212-4334-5677-64C3-FED5D23458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24274" y="3335131"/>
            <a:ext cx="4672011" cy="256032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BB26868-D228-C810-A4E9-E3178B59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Side skills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6FF2038-E692-490D-C524-7B8CCA9619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4921" y="2148325"/>
            <a:ext cx="2700163" cy="2221522"/>
          </a:xfrm>
        </p:spPr>
        <p:txBody>
          <a:bodyPr>
            <a:normAutofit/>
          </a:bodyPr>
          <a:lstStyle/>
          <a:p>
            <a:pPr rtl="1"/>
            <a:r>
              <a:rPr lang="en-US" sz="1800" dirty="0">
                <a:solidFill>
                  <a:schemeClr val="tx1"/>
                </a:solidFill>
              </a:rPr>
              <a:t> JavaScript (fundamentals)</a:t>
            </a:r>
          </a:p>
          <a:p>
            <a:pPr rtl="1"/>
            <a:r>
              <a:rPr lang="en-US" sz="1800" dirty="0">
                <a:solidFill>
                  <a:schemeClr val="tx1"/>
                </a:solidFill>
              </a:rPr>
              <a:t> React (basic integration)</a:t>
            </a:r>
          </a:p>
          <a:p>
            <a:pPr rtl="1"/>
            <a:r>
              <a:rPr lang="en-US" sz="1800" dirty="0">
                <a:solidFill>
                  <a:schemeClr val="tx1"/>
                </a:solidFill>
              </a:rPr>
              <a:t> Grafana &amp; monitoring tools</a:t>
            </a:r>
          </a:p>
          <a:p>
            <a:pPr rtl="1"/>
            <a:r>
              <a:rPr lang="en-US" sz="1800" dirty="0">
                <a:solidFill>
                  <a:schemeClr val="tx1"/>
                </a:solidFill>
              </a:rPr>
              <a:t> ELK stack familiarity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BFF59-D843-7AA9-8DB1-8D744FD53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24275" y="2219643"/>
            <a:ext cx="4672012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108952-5E9B-E9B6-945B-E9AF3C99C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33419" y="2228787"/>
            <a:ext cx="147256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B3725-E38A-2B8F-F6FD-ABD062CCA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5" y="2804057"/>
            <a:ext cx="4672012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65EAD2-FA64-C920-DA6B-812A887D5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3420" y="2813201"/>
            <a:ext cx="759331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FA558-BA05-22AA-5F3C-17F1B05218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33420" y="3344275"/>
            <a:ext cx="265556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F676E-152B-09B4-CCE2-D4E0844C53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24275" y="3927165"/>
            <a:ext cx="4672012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5DF86A-26D2-ED95-BD1E-F3990D9A6F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33421" y="3936309"/>
            <a:ext cx="265555" cy="23774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5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F4F9D-62DA-1764-BC56-AA73FAD1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2C6972-2866-3019-DC41-2FCE7C205CBF}"/>
              </a:ext>
            </a:extLst>
          </p:cNvPr>
          <p:cNvSpPr/>
          <p:nvPr/>
        </p:nvSpPr>
        <p:spPr>
          <a:xfrm>
            <a:off x="471948" y="365024"/>
            <a:ext cx="8318091" cy="4413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6E22DD8-2D3A-6298-D4EE-0204942E307E}"/>
              </a:ext>
            </a:extLst>
          </p:cNvPr>
          <p:cNvSpPr txBox="1">
            <a:spLocks/>
          </p:cNvSpPr>
          <p:nvPr/>
        </p:nvSpPr>
        <p:spPr>
          <a:xfrm>
            <a:off x="2859652" y="1656779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2"/>
              </a:rPr>
              <a:t>https://pypi.org/user/sinalalebakhsh/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CE3C7-B9EA-8EA1-8F46-E0E687E5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67" y="1647209"/>
            <a:ext cx="995517" cy="746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1F509D-74D3-5107-16EF-B0D1961F2145}"/>
              </a:ext>
            </a:extLst>
          </p:cNvPr>
          <p:cNvCxnSpPr/>
          <p:nvPr/>
        </p:nvCxnSpPr>
        <p:spPr>
          <a:xfrm>
            <a:off x="471948" y="1430594"/>
            <a:ext cx="8318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5FBD20BB-39F4-8941-1439-503A35E1C319}"/>
              </a:ext>
            </a:extLst>
          </p:cNvPr>
          <p:cNvSpPr txBox="1">
            <a:spLocks/>
          </p:cNvSpPr>
          <p:nvPr/>
        </p:nvSpPr>
        <p:spPr>
          <a:xfrm>
            <a:off x="2859652" y="2660126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4"/>
              </a:rPr>
              <a:t>https://github.com/sinalalebakhsh</a:t>
            </a:r>
            <a:endParaRPr lang="en-US" b="1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8223DB8D-B51D-C70E-AAE0-A2837E2D9A34}"/>
              </a:ext>
            </a:extLst>
          </p:cNvPr>
          <p:cNvSpPr txBox="1">
            <a:spLocks/>
          </p:cNvSpPr>
          <p:nvPr/>
        </p:nvSpPr>
        <p:spPr>
          <a:xfrm>
            <a:off x="2837530" y="3610939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5"/>
              </a:rPr>
              <a:t>https://stackoverflow.com/users/17351206/sina-laleh-bakhsh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36BA4-6A42-A6FB-D78E-8DEB91A8E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280" y="2680516"/>
            <a:ext cx="370511" cy="370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CEB742-DAF0-134C-705A-EC44F1C72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69" y="3035707"/>
            <a:ext cx="720932" cy="295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FDC4E6-8A2C-2725-46C4-920F7112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7" y="3780324"/>
            <a:ext cx="1452716" cy="2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21EEFED0-8DE3-B1B4-B394-6A81D999E56D}"/>
              </a:ext>
            </a:extLst>
          </p:cNvPr>
          <p:cNvSpPr txBox="1">
            <a:spLocks/>
          </p:cNvSpPr>
          <p:nvPr/>
        </p:nvSpPr>
        <p:spPr>
          <a:xfrm>
            <a:off x="747713" y="590133"/>
            <a:ext cx="7648574" cy="78638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Specialized accounts</a:t>
            </a:r>
          </a:p>
        </p:txBody>
      </p:sp>
    </p:spTree>
    <p:extLst>
      <p:ext uri="{BB962C8B-B14F-4D97-AF65-F5344CB8AC3E}">
        <p14:creationId xmlns:p14="http://schemas.microsoft.com/office/powerpoint/2010/main" val="1198977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37F0-E28A-7B7E-E752-97E3EA04AB3C}"/>
              </a:ext>
            </a:extLst>
          </p:cNvPr>
          <p:cNvSpPr/>
          <p:nvPr/>
        </p:nvSpPr>
        <p:spPr>
          <a:xfrm>
            <a:off x="471948" y="365024"/>
            <a:ext cx="8318091" cy="4413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918C0E5-0FB8-AA10-6044-AFD457C04041}"/>
              </a:ext>
            </a:extLst>
          </p:cNvPr>
          <p:cNvSpPr txBox="1">
            <a:spLocks/>
          </p:cNvSpPr>
          <p:nvPr/>
        </p:nvSpPr>
        <p:spPr>
          <a:xfrm>
            <a:off x="2859651" y="1945576"/>
            <a:ext cx="4829775" cy="37112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linkClick r:id="rId2"/>
              </a:rPr>
              <a:t>https://pypi.org/project/git-auto-django/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97384-3F08-7FEA-30A3-81C663F7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67" y="1757819"/>
            <a:ext cx="995517" cy="746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297B6-0385-CEE3-57BA-6B785D3EBE94}"/>
              </a:ext>
            </a:extLst>
          </p:cNvPr>
          <p:cNvCxnSpPr/>
          <p:nvPr/>
        </p:nvCxnSpPr>
        <p:spPr>
          <a:xfrm>
            <a:off x="471948" y="1430594"/>
            <a:ext cx="8318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A21D6E5B-BEE3-04A5-31B2-DB5DDF25427C}"/>
              </a:ext>
            </a:extLst>
          </p:cNvPr>
          <p:cNvSpPr txBox="1">
            <a:spLocks/>
          </p:cNvSpPr>
          <p:nvPr/>
        </p:nvSpPr>
        <p:spPr>
          <a:xfrm>
            <a:off x="2859652" y="3227936"/>
            <a:ext cx="4829775" cy="304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hlinkClick r:id="rId4"/>
              </a:rPr>
              <a:t>https://github.com/sinalalebakhsh/acronproject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2B952-857A-E9CB-F1E6-91067A09D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280" y="3122968"/>
            <a:ext cx="370511" cy="370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877B1E-D66F-8F31-7DD6-56BEB96C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69" y="3478159"/>
            <a:ext cx="720932" cy="295582"/>
          </a:xfrm>
          <a:prstGeom prst="rect">
            <a:avLst/>
          </a:prstGeom>
        </p:spPr>
      </p:pic>
      <p:sp>
        <p:nvSpPr>
          <p:cNvPr id="16" name="Subtitle">
            <a:extLst>
              <a:ext uri="{FF2B5EF4-FFF2-40B4-BE49-F238E27FC236}">
                <a16:creationId xmlns:a16="http://schemas.microsoft.com/office/drawing/2014/main" id="{FD09DFC6-43C4-563A-7E3F-965082C10A83}"/>
              </a:ext>
            </a:extLst>
          </p:cNvPr>
          <p:cNvSpPr txBox="1">
            <a:spLocks/>
          </p:cNvSpPr>
          <p:nvPr/>
        </p:nvSpPr>
        <p:spPr>
          <a:xfrm>
            <a:off x="2859652" y="3587834"/>
            <a:ext cx="4829775" cy="304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hlinkClick r:id="rId7"/>
              </a:rPr>
              <a:t>https://github.com/sinalalebakhsh/push-py</a:t>
            </a:r>
            <a:endParaRPr lang="en-US" sz="1600" b="1" dirty="0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720E35BC-CDB3-F3EF-D0B9-A95C013546C0}"/>
              </a:ext>
            </a:extLst>
          </p:cNvPr>
          <p:cNvSpPr txBox="1">
            <a:spLocks/>
          </p:cNvSpPr>
          <p:nvPr/>
        </p:nvSpPr>
        <p:spPr>
          <a:xfrm>
            <a:off x="747713" y="616411"/>
            <a:ext cx="7648574" cy="78638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Released packages</a:t>
            </a:r>
          </a:p>
        </p:txBody>
      </p:sp>
    </p:spTree>
    <p:extLst>
      <p:ext uri="{BB962C8B-B14F-4D97-AF65-F5344CB8AC3E}">
        <p14:creationId xmlns:p14="http://schemas.microsoft.com/office/powerpoint/2010/main" val="342378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3AE6-F5AF-F51D-B4CC-882AF8F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D531-7553-9E2F-5F6C-FCF1191C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06" y="582561"/>
            <a:ext cx="7912510" cy="737420"/>
          </a:xfrm>
        </p:spPr>
        <p:txBody>
          <a:bodyPr>
            <a:normAutofit/>
          </a:bodyPr>
          <a:lstStyle/>
          <a:p>
            <a:r>
              <a:rPr lang="en-US" sz="3600" b="1" dirty="0"/>
              <a:t>Professional Summary</a:t>
            </a:r>
            <a:endParaRPr lang="en-US" sz="3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27799F-441F-5D32-52F4-22431C8EBBD6}"/>
              </a:ext>
            </a:extLst>
          </p:cNvPr>
          <p:cNvCxnSpPr/>
          <p:nvPr/>
        </p:nvCxnSpPr>
        <p:spPr>
          <a:xfrm>
            <a:off x="479323" y="1401097"/>
            <a:ext cx="81927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935F1-2B8C-9845-6A3C-C19CBF143490}"/>
              </a:ext>
            </a:extLst>
          </p:cNvPr>
          <p:cNvSpPr txBox="1"/>
          <p:nvPr/>
        </p:nvSpPr>
        <p:spPr>
          <a:xfrm>
            <a:off x="626806" y="1917290"/>
            <a:ext cx="7816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Backend engineer specialized in Django and </a:t>
            </a:r>
            <a:r>
              <a:rPr lang="en-US" sz="2000" dirty="0" err="1">
                <a:solidFill>
                  <a:schemeClr val="bg1"/>
                </a:solidFill>
              </a:rPr>
              <a:t>FastAPI</a:t>
            </a:r>
            <a:r>
              <a:rPr lang="en-US" sz="2000" dirty="0">
                <a:solidFill>
                  <a:schemeClr val="bg1"/>
                </a:solidFill>
              </a:rPr>
              <a:t>, focused on </a:t>
            </a:r>
            <a:r>
              <a:rPr lang="en-US" sz="2000" dirty="0" err="1">
                <a:solidFill>
                  <a:schemeClr val="bg1"/>
                </a:solidFill>
              </a:rPr>
              <a:t>buildingscalable</a:t>
            </a:r>
            <a:r>
              <a:rPr lang="en-US" sz="2000" dirty="0">
                <a:solidFill>
                  <a:schemeClr val="bg1"/>
                </a:solidFill>
              </a:rPr>
              <a:t>, secure, and high-performance data-driven systems.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Experienced in ORM optimization, asynchronous processing, </a:t>
            </a:r>
            <a:r>
              <a:rPr lang="en-US" sz="2000" dirty="0" err="1">
                <a:solidFill>
                  <a:schemeClr val="bg1"/>
                </a:solidFill>
              </a:rPr>
              <a:t>databaseperformance</a:t>
            </a:r>
            <a:r>
              <a:rPr lang="en-US" sz="2000" dirty="0">
                <a:solidFill>
                  <a:schemeClr val="bg1"/>
                </a:solidFill>
              </a:rPr>
              <a:t> tuning, and production-ready backend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79214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DC7A995-F453-4B0E-7828-54D6870F1013}"/>
              </a:ext>
            </a:extLst>
          </p:cNvPr>
          <p:cNvSpPr txBox="1">
            <a:spLocks/>
          </p:cNvSpPr>
          <p:nvPr/>
        </p:nvSpPr>
        <p:spPr>
          <a:xfrm>
            <a:off x="1972384" y="-473322"/>
            <a:ext cx="8350176" cy="5695562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460000"/>
              </a:lnSpc>
            </a:pPr>
            <a:r>
              <a:rPr lang="en-US" sz="2400" dirty="0">
                <a:hlinkClick r:id="rId2"/>
              </a:rPr>
              <a:t>• Foundational Cloud Practitioner – Arvan Academy</a:t>
            </a:r>
            <a:endParaRPr lang="en-US" sz="2400" dirty="0"/>
          </a:p>
          <a:p>
            <a:pPr>
              <a:lnSpc>
                <a:spcPct val="460000"/>
              </a:lnSpc>
            </a:pPr>
            <a:r>
              <a:rPr lang="en-US" sz="2400" dirty="0">
                <a:hlinkClick r:id="rId3"/>
              </a:rPr>
              <a:t>• Associate DevOps Engineer – Arvan Academy</a:t>
            </a:r>
            <a:endParaRPr lang="en-US" sz="2400" dirty="0"/>
          </a:p>
          <a:p>
            <a:pPr>
              <a:lnSpc>
                <a:spcPct val="460000"/>
              </a:lnSpc>
            </a:pPr>
            <a:r>
              <a:rPr lang="en-US" sz="2400" dirty="0">
                <a:hlinkClick r:id="rId4"/>
              </a:rPr>
              <a:t>• Python Programming – Harvard (EDX)</a:t>
            </a:r>
            <a:endParaRPr lang="en-US" sz="2400" dirty="0"/>
          </a:p>
          <a:p>
            <a:pPr>
              <a:lnSpc>
                <a:spcPct val="460000"/>
              </a:lnSpc>
            </a:pPr>
            <a:r>
              <a:rPr lang="en-US" sz="2400" dirty="0">
                <a:hlinkClick r:id="rId5"/>
              </a:rPr>
              <a:t>• Open-source contributor &amp; package publisher on </a:t>
            </a:r>
            <a:r>
              <a:rPr lang="en-US" sz="2400" dirty="0" err="1">
                <a:hlinkClick r:id="rId5"/>
              </a:rPr>
              <a:t>PyPI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13FAC3-31FA-8A79-A498-81BD26AA0B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2460" y="3785780"/>
            <a:ext cx="1342898" cy="1212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022BF-C2C6-04E9-4EC3-1866186E82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9008" y="1440915"/>
            <a:ext cx="1347042" cy="952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C61CCE-9558-7AFA-6C93-DD699188E2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71688" y="2714200"/>
            <a:ext cx="1347043" cy="9523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B1CD8C-44D2-5C16-BAAC-4D823D846D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71690" y="167640"/>
            <a:ext cx="1347042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2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0A1F07-B4C1-98FB-C9DA-815343DD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 impact</a:t>
            </a:r>
            <a:r>
              <a:rPr lang="fa-IR" dirty="0"/>
              <a:t> 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Creative Background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19B75AC2-5C81-5624-0FE8-590C08D54A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1408304009">
            <a:extLst>
              <a:ext uri="{FF2B5EF4-FFF2-40B4-BE49-F238E27FC236}">
                <a16:creationId xmlns:a16="http://schemas.microsoft.com/office/drawing/2014/main" id="{8E1D55AF-F31C-333C-3B2C-540614F47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251" b="28251"/>
          <a:stretch/>
        </p:blipFill>
        <p:spPr/>
      </p:pic>
      <p:pic>
        <p:nvPicPr>
          <p:cNvPr id="11" name="Stocksy_3704234">
            <a:extLst>
              <a:ext uri="{FF2B5EF4-FFF2-40B4-BE49-F238E27FC236}">
                <a16:creationId xmlns:a16="http://schemas.microsoft.com/office/drawing/2014/main" id="{FB995186-0562-5158-5C48-DEDAB33F81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088" b="25088"/>
          <a:stretch/>
        </p:blipFill>
        <p:spPr/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5ED3EB-E1EA-9A8D-799C-AF2B038F1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199899"/>
            <a:ext cx="5341620" cy="217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Background in Visual Communication and graphic design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Practical experience in sculpture and 3D artistic forms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Logo and visual identity design with conceptual focus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Portrait drawing and painting with attention to detail and expression</a:t>
            </a:r>
          </a:p>
        </p:txBody>
      </p:sp>
    </p:spTree>
    <p:extLst>
      <p:ext uri="{BB962C8B-B14F-4D97-AF65-F5344CB8AC3E}">
        <p14:creationId xmlns:p14="http://schemas.microsoft.com/office/powerpoint/2010/main" val="115147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0431BD3-5C9B-4697-D2ED-A935C1C8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Education history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2D7F0037-AA86-0A3F-FE42-306CFB5E80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8" name="Edu">
            <a:extLst>
              <a:ext uri="{FF2B5EF4-FFF2-40B4-BE49-F238E27FC236}">
                <a16:creationId xmlns:a16="http://schemas.microsoft.com/office/drawing/2014/main" id="{58D29177-0FCD-1FE0-91C4-0866B4B438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Geraphic-Kamalolmolk</a:t>
            </a:r>
            <a:endParaRPr lang="en-US" dirty="0"/>
          </a:p>
        </p:txBody>
      </p:sp>
      <p:sp>
        <p:nvSpPr>
          <p:cNvPr id="17" name="Date2">
            <a:extLst>
              <a:ext uri="{FF2B5EF4-FFF2-40B4-BE49-F238E27FC236}">
                <a16:creationId xmlns:a16="http://schemas.microsoft.com/office/drawing/2014/main" id="{B4A38450-99FC-3987-ECCB-B4D15720F6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6" name="Edu2">
            <a:extLst>
              <a:ext uri="{FF2B5EF4-FFF2-40B4-BE49-F238E27FC236}">
                <a16:creationId xmlns:a16="http://schemas.microsoft.com/office/drawing/2014/main" id="{2EC837C6-E1E1-AFDA-CD5F-0BD435BBB4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Python Harvard EDX.com</a:t>
            </a:r>
          </a:p>
        </p:txBody>
      </p:sp>
      <p:sp>
        <p:nvSpPr>
          <p:cNvPr id="15" name="Date3">
            <a:extLst>
              <a:ext uri="{FF2B5EF4-FFF2-40B4-BE49-F238E27FC236}">
                <a16:creationId xmlns:a16="http://schemas.microsoft.com/office/drawing/2014/main" id="{627FCB37-48AD-49AF-893C-CF39C578933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18" name="Edu4">
            <a:extLst>
              <a:ext uri="{FF2B5EF4-FFF2-40B4-BE49-F238E27FC236}">
                <a16:creationId xmlns:a16="http://schemas.microsoft.com/office/drawing/2014/main" id="{F49597C1-E76D-B79C-327D-FD273540B0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Associate DevOps Engineer</a:t>
            </a:r>
          </a:p>
        </p:txBody>
      </p:sp>
      <p:sp>
        <p:nvSpPr>
          <p:cNvPr id="3" name="Date4">
            <a:extLst>
              <a:ext uri="{FF2B5EF4-FFF2-40B4-BE49-F238E27FC236}">
                <a16:creationId xmlns:a16="http://schemas.microsoft.com/office/drawing/2014/main" id="{FB09A7E9-C4E1-F729-05B3-4E3CC66798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9" name="Edu3">
            <a:extLst>
              <a:ext uri="{FF2B5EF4-FFF2-40B4-BE49-F238E27FC236}">
                <a16:creationId xmlns:a16="http://schemas.microsoft.com/office/drawing/2014/main" id="{ED7699A8-B2EB-7EA4-FF77-A07F1E4CA2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Foundational Cloud Practitioner</a:t>
            </a:r>
          </a:p>
        </p:txBody>
      </p:sp>
    </p:spTree>
    <p:extLst>
      <p:ext uri="{BB962C8B-B14F-4D97-AF65-F5344CB8AC3E}">
        <p14:creationId xmlns:p14="http://schemas.microsoft.com/office/powerpoint/2010/main" val="3811743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4B8BE1-8393-15E3-A01F-88C217CB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me</a:t>
            </a:r>
          </a:p>
        </p:txBody>
      </p:sp>
      <p:sp>
        <p:nvSpPr>
          <p:cNvPr id="10" name="Subtitle2">
            <a:extLst>
              <a:ext uri="{FF2B5EF4-FFF2-40B4-BE49-F238E27FC236}">
                <a16:creationId xmlns:a16="http://schemas.microsoft.com/office/drawing/2014/main" id="{85EFFEBF-F65A-9E11-EAAC-1CA335FC6C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6273" y="2202287"/>
            <a:ext cx="1295400" cy="511175"/>
          </a:xfrm>
        </p:spPr>
        <p:txBody>
          <a:bodyPr/>
          <a:lstStyle/>
          <a:p>
            <a:r>
              <a:rPr lang="en-US" dirty="0"/>
              <a:t>LinkedIn</a:t>
            </a:r>
          </a:p>
        </p:txBody>
      </p:sp>
      <p:sp>
        <p:nvSpPr>
          <p:cNvPr id="18" name="Subtitle4">
            <a:extLst>
              <a:ext uri="{FF2B5EF4-FFF2-40B4-BE49-F238E27FC236}">
                <a16:creationId xmlns:a16="http://schemas.microsoft.com/office/drawing/2014/main" id="{38EC6712-8703-78B0-3711-2E9512D0B11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1202" y="2783681"/>
            <a:ext cx="1295400" cy="511175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9" name="Subtitle6">
            <a:extLst>
              <a:ext uri="{FF2B5EF4-FFF2-40B4-BE49-F238E27FC236}">
                <a16:creationId xmlns:a16="http://schemas.microsoft.com/office/drawing/2014/main" id="{CF2682C7-4130-9B2A-113D-92B7128C31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1202" y="3365500"/>
            <a:ext cx="1295400" cy="511175"/>
          </a:xfrm>
        </p:spPr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E92314F0-7987-7091-F9D4-B209540D3DF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https://www.linkedin.com/in/sina-lalebakhsh/</a:t>
            </a:r>
            <a:endParaRPr lang="en-US" sz="1600" dirty="0"/>
          </a:p>
        </p:txBody>
      </p:sp>
      <p:sp>
        <p:nvSpPr>
          <p:cNvPr id="6" name="Subtitle3">
            <a:extLst>
              <a:ext uri="{FF2B5EF4-FFF2-40B4-BE49-F238E27FC236}">
                <a16:creationId xmlns:a16="http://schemas.microsoft.com/office/drawing/2014/main" id="{885C0260-DDF6-0E97-1127-CAEE6801E6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5072" y="2788284"/>
            <a:ext cx="3251200" cy="511175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https://github.com/sinalalebakhsh</a:t>
            </a:r>
            <a:endParaRPr lang="en-US" sz="1600" dirty="0"/>
          </a:p>
        </p:txBody>
      </p:sp>
      <p:sp>
        <p:nvSpPr>
          <p:cNvPr id="7" name="Subtitle5">
            <a:extLst>
              <a:ext uri="{FF2B5EF4-FFF2-40B4-BE49-F238E27FC236}">
                <a16:creationId xmlns:a16="http://schemas.microsoft.com/office/drawing/2014/main" id="{FCB8F746-CC5B-EF89-9D30-5C1865F6C9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294255" y="3320414"/>
            <a:ext cx="3251200" cy="511175"/>
          </a:xfrm>
        </p:spPr>
        <p:txBody>
          <a:bodyPr>
            <a:normAutofit/>
          </a:bodyPr>
          <a:lstStyle/>
          <a:p>
            <a:r>
              <a:rPr lang="en-US" sz="1600" dirty="0"/>
              <a:t>sinalalehbakhsh@gmail.com</a:t>
            </a:r>
          </a:p>
        </p:txBody>
      </p:sp>
      <p:pic>
        <p:nvPicPr>
          <p:cNvPr id="26" name="Stocksy_4493691" descr="A person typing on a keyboard">
            <a:extLst>
              <a:ext uri="{FF2B5EF4-FFF2-40B4-BE49-F238E27FC236}">
                <a16:creationId xmlns:a16="http://schemas.microsoft.com/office/drawing/2014/main" id="{64C170BB-8880-6756-0568-58E387DFB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973" r="973"/>
          <a:stretch/>
        </p:blipFill>
        <p:spPr/>
      </p:pic>
      <p:sp>
        <p:nvSpPr>
          <p:cNvPr id="2" name="Subtitle3">
            <a:extLst>
              <a:ext uri="{FF2B5EF4-FFF2-40B4-BE49-F238E27FC236}">
                <a16:creationId xmlns:a16="http://schemas.microsoft.com/office/drawing/2014/main" id="{61530058-67FC-7B88-D639-67776B3F0258}"/>
              </a:ext>
            </a:extLst>
          </p:cNvPr>
          <p:cNvSpPr txBox="1">
            <a:spLocks/>
          </p:cNvSpPr>
          <p:nvPr/>
        </p:nvSpPr>
        <p:spPr>
          <a:xfrm>
            <a:off x="2365375" y="3831588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https://academy.arvancloud.ir/members/0bbb1ece/</a:t>
            </a:r>
            <a:endParaRPr lang="en-US" sz="1600" dirty="0"/>
          </a:p>
        </p:txBody>
      </p:sp>
      <p:sp>
        <p:nvSpPr>
          <p:cNvPr id="3" name="Subtitle6">
            <a:extLst>
              <a:ext uri="{FF2B5EF4-FFF2-40B4-BE49-F238E27FC236}">
                <a16:creationId xmlns:a16="http://schemas.microsoft.com/office/drawing/2014/main" id="{BA41131E-37EA-7A18-39DA-D80DCCE2111B}"/>
              </a:ext>
            </a:extLst>
          </p:cNvPr>
          <p:cNvSpPr txBox="1">
            <a:spLocks/>
          </p:cNvSpPr>
          <p:nvPr/>
        </p:nvSpPr>
        <p:spPr>
          <a:xfrm>
            <a:off x="762642" y="3874509"/>
            <a:ext cx="12954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Arvan Academy</a:t>
            </a:r>
          </a:p>
        </p:txBody>
      </p:sp>
    </p:spTree>
    <p:extLst>
      <p:ext uri="{BB962C8B-B14F-4D97-AF65-F5344CB8AC3E}">
        <p14:creationId xmlns:p14="http://schemas.microsoft.com/office/powerpoint/2010/main" val="110914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DEC3-638E-2DBC-DFE0-E4E42963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7623E-5AF9-4662-B4E8-47E7613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me</a:t>
            </a:r>
          </a:p>
        </p:txBody>
      </p:sp>
      <p:sp>
        <p:nvSpPr>
          <p:cNvPr id="18" name="Subtitle4">
            <a:extLst>
              <a:ext uri="{FF2B5EF4-FFF2-40B4-BE49-F238E27FC236}">
                <a16:creationId xmlns:a16="http://schemas.microsoft.com/office/drawing/2014/main" id="{A82F2395-EA57-EDA1-6C84-E078720A4C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2642" y="2783681"/>
            <a:ext cx="1295400" cy="511175"/>
          </a:xfrm>
        </p:spPr>
        <p:txBody>
          <a:bodyPr>
            <a:normAutofit/>
          </a:bodyPr>
          <a:lstStyle/>
          <a:p>
            <a:r>
              <a:rPr lang="en-US" sz="1600" b="0" dirty="0"/>
              <a:t>WhatsApp</a:t>
            </a:r>
          </a:p>
        </p:txBody>
      </p:sp>
      <p:sp>
        <p:nvSpPr>
          <p:cNvPr id="19" name="Subtitle6">
            <a:extLst>
              <a:ext uri="{FF2B5EF4-FFF2-40B4-BE49-F238E27FC236}">
                <a16:creationId xmlns:a16="http://schemas.microsoft.com/office/drawing/2014/main" id="{7A63CC16-6415-B655-AD4A-C2ECB401707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2641" y="3365500"/>
            <a:ext cx="1412745" cy="511175"/>
          </a:xfrm>
        </p:spPr>
        <p:txBody>
          <a:bodyPr>
            <a:normAutofit/>
          </a:bodyPr>
          <a:lstStyle/>
          <a:p>
            <a:r>
              <a:rPr lang="en-US" sz="1400" b="0" dirty="0"/>
              <a:t>Telegram </a:t>
            </a:r>
            <a:r>
              <a:rPr lang="en-US" sz="1400" b="0" dirty="0" err="1"/>
              <a:t>urs</a:t>
            </a:r>
            <a:r>
              <a:rPr lang="en-US" sz="1400" b="0" dirty="0"/>
              <a:t>: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E3DAF2C1-F7FA-6614-9392-3C1F068317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30120" y="2215513"/>
            <a:ext cx="3251200" cy="511175"/>
          </a:xfrm>
        </p:spPr>
        <p:txBody>
          <a:bodyPr/>
          <a:lstStyle/>
          <a:p>
            <a:r>
              <a:rPr lang="en-US" sz="1600" b="1" dirty="0"/>
              <a:t>09126507649</a:t>
            </a:r>
            <a:endParaRPr lang="en-US" b="1" dirty="0"/>
          </a:p>
        </p:txBody>
      </p:sp>
      <p:sp>
        <p:nvSpPr>
          <p:cNvPr id="7" name="Subtitle5">
            <a:extLst>
              <a:ext uri="{FF2B5EF4-FFF2-40B4-BE49-F238E27FC236}">
                <a16:creationId xmlns:a16="http://schemas.microsoft.com/office/drawing/2014/main" id="{CA59041C-578D-3C5B-F3EF-D05CA405BE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30120" y="3365500"/>
            <a:ext cx="1416173" cy="511175"/>
          </a:xfrm>
        </p:spPr>
        <p:txBody>
          <a:bodyPr>
            <a:normAutofit/>
          </a:bodyPr>
          <a:lstStyle/>
          <a:p>
            <a:r>
              <a:rPr lang="en-US" sz="1600" dirty="0" err="1"/>
              <a:t>sinalalebakhsh</a:t>
            </a:r>
            <a:endParaRPr lang="en-US" sz="1600" dirty="0"/>
          </a:p>
        </p:txBody>
      </p:sp>
      <p:sp>
        <p:nvSpPr>
          <p:cNvPr id="10" name="Subtitle2">
            <a:extLst>
              <a:ext uri="{FF2B5EF4-FFF2-40B4-BE49-F238E27FC236}">
                <a16:creationId xmlns:a16="http://schemas.microsoft.com/office/drawing/2014/main" id="{0C5FC7FA-8BA6-6FC9-F56C-00FB0702A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7713" y="2215513"/>
            <a:ext cx="1427674" cy="511175"/>
          </a:xfrm>
        </p:spPr>
        <p:txBody>
          <a:bodyPr>
            <a:normAutofit/>
          </a:bodyPr>
          <a:lstStyle/>
          <a:p>
            <a:r>
              <a:rPr lang="en-US" sz="1600" dirty="0"/>
              <a:t>Cellphone</a:t>
            </a:r>
          </a:p>
        </p:txBody>
      </p:sp>
      <p:pic>
        <p:nvPicPr>
          <p:cNvPr id="26" name="Stocksy_4493691" descr="A person typing on a keyboard">
            <a:extLst>
              <a:ext uri="{FF2B5EF4-FFF2-40B4-BE49-F238E27FC236}">
                <a16:creationId xmlns:a16="http://schemas.microsoft.com/office/drawing/2014/main" id="{22AF1F40-5ADD-6927-6B23-EB95864D17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73" r="973"/>
          <a:stretch/>
        </p:blipFill>
        <p:spPr/>
      </p:pic>
      <p:sp>
        <p:nvSpPr>
          <p:cNvPr id="2" name="Subtitle3">
            <a:extLst>
              <a:ext uri="{FF2B5EF4-FFF2-40B4-BE49-F238E27FC236}">
                <a16:creationId xmlns:a16="http://schemas.microsoft.com/office/drawing/2014/main" id="{F2C748D3-20EF-5E30-37B5-54D6433F0688}"/>
              </a:ext>
            </a:extLst>
          </p:cNvPr>
          <p:cNvSpPr txBox="1">
            <a:spLocks/>
          </p:cNvSpPr>
          <p:nvPr/>
        </p:nvSpPr>
        <p:spPr>
          <a:xfrm>
            <a:off x="2314575" y="3947556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https://bsky.app/profile/sinalalebakhsh.bsky.social</a:t>
            </a:r>
            <a:endParaRPr lang="en-US" sz="1100" b="1" dirty="0"/>
          </a:p>
        </p:txBody>
      </p:sp>
      <p:sp>
        <p:nvSpPr>
          <p:cNvPr id="3" name="Subtitle6">
            <a:extLst>
              <a:ext uri="{FF2B5EF4-FFF2-40B4-BE49-F238E27FC236}">
                <a16:creationId xmlns:a16="http://schemas.microsoft.com/office/drawing/2014/main" id="{C477B419-D72B-0F6E-4CAE-E9C85E75D7B9}"/>
              </a:ext>
            </a:extLst>
          </p:cNvPr>
          <p:cNvSpPr txBox="1">
            <a:spLocks/>
          </p:cNvSpPr>
          <p:nvPr/>
        </p:nvSpPr>
        <p:spPr>
          <a:xfrm>
            <a:off x="879987" y="3867150"/>
            <a:ext cx="12954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BlueSky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6665CFC-9507-037E-A8DA-C0F834F59CEA}"/>
              </a:ext>
            </a:extLst>
          </p:cNvPr>
          <p:cNvSpPr txBox="1">
            <a:spLocks/>
          </p:cNvSpPr>
          <p:nvPr/>
        </p:nvSpPr>
        <p:spPr>
          <a:xfrm>
            <a:off x="2314575" y="2778202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09126507649</a:t>
            </a:r>
          </a:p>
        </p:txBody>
      </p:sp>
    </p:spTree>
    <p:extLst>
      <p:ext uri="{BB962C8B-B14F-4D97-AF65-F5344CB8AC3E}">
        <p14:creationId xmlns:p14="http://schemas.microsoft.com/office/powerpoint/2010/main" val="145667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1E30-E6E1-D387-AC9A-45D73AAA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14A5CE-A57B-4A08-0316-94C36816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5" y="770516"/>
            <a:ext cx="7648574" cy="786384"/>
          </a:xfrm>
        </p:spPr>
        <p:txBody>
          <a:bodyPr>
            <a:normAutofit fontScale="90000"/>
          </a:bodyPr>
          <a:lstStyle/>
          <a:p>
            <a:r>
              <a:rPr lang="en-US" dirty="0"/>
              <a:t>Media work (educational content production)</a:t>
            </a:r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id="{28DA3853-2F37-ECFE-57D0-7777C09223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713" y="2734667"/>
            <a:ext cx="2256434" cy="465403"/>
          </a:xfrm>
        </p:spPr>
        <p:txBody>
          <a:bodyPr/>
          <a:lstStyle/>
          <a:p>
            <a:r>
              <a:rPr lang="en-US" dirty="0"/>
              <a:t>2020 – Now</a:t>
            </a:r>
          </a:p>
        </p:txBody>
      </p:sp>
      <p:sp>
        <p:nvSpPr>
          <p:cNvPr id="14" name="Subtitle4">
            <a:extLst>
              <a:ext uri="{FF2B5EF4-FFF2-40B4-BE49-F238E27FC236}">
                <a16:creationId xmlns:a16="http://schemas.microsoft.com/office/drawing/2014/main" id="{CB06BD0B-45EC-167C-F15D-0338CA3D7F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012" y="3721239"/>
            <a:ext cx="2955593" cy="2536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https://www.youtube.com/@acronproject</a:t>
            </a:r>
          </a:p>
        </p:txBody>
      </p:sp>
      <p:sp>
        <p:nvSpPr>
          <p:cNvPr id="15" name="Subtitle2">
            <a:extLst>
              <a:ext uri="{FF2B5EF4-FFF2-40B4-BE49-F238E27FC236}">
                <a16:creationId xmlns:a16="http://schemas.microsoft.com/office/drawing/2014/main" id="{AAED4FAD-A61C-8716-6A4D-AEDB8ADCD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3783" y="2736822"/>
            <a:ext cx="2256434" cy="465403"/>
          </a:xfrm>
        </p:spPr>
        <p:txBody>
          <a:bodyPr/>
          <a:lstStyle/>
          <a:p>
            <a:r>
              <a:rPr lang="en-US" dirty="0"/>
              <a:t> 2025 - now</a:t>
            </a:r>
          </a:p>
        </p:txBody>
      </p:sp>
      <p:sp>
        <p:nvSpPr>
          <p:cNvPr id="10" name="Subtitle5">
            <a:extLst>
              <a:ext uri="{FF2B5EF4-FFF2-40B4-BE49-F238E27FC236}">
                <a16:creationId xmlns:a16="http://schemas.microsoft.com/office/drawing/2014/main" id="{D30449D5-D3DF-31EE-432A-73CA69E1D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3783" y="3707848"/>
            <a:ext cx="2256434" cy="258962"/>
          </a:xfrm>
        </p:spPr>
        <p:txBody>
          <a:bodyPr/>
          <a:lstStyle/>
          <a:p>
            <a:r>
              <a:rPr lang="en-US" dirty="0"/>
              <a:t>https://t.me/acronproject</a:t>
            </a:r>
          </a:p>
        </p:txBody>
      </p:sp>
      <p:sp>
        <p:nvSpPr>
          <p:cNvPr id="33" name="Subtitle3">
            <a:extLst>
              <a:ext uri="{FF2B5EF4-FFF2-40B4-BE49-F238E27FC236}">
                <a16:creationId xmlns:a16="http://schemas.microsoft.com/office/drawing/2014/main" id="{27A5B320-AE35-222E-A75E-E7BFAD9FDD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9853" y="2738762"/>
            <a:ext cx="2256434" cy="465403"/>
          </a:xfrm>
        </p:spPr>
        <p:txBody>
          <a:bodyPr/>
          <a:lstStyle/>
          <a:p>
            <a:r>
              <a:rPr lang="en-US" dirty="0"/>
              <a:t>2023 – Now</a:t>
            </a:r>
          </a:p>
        </p:txBody>
      </p:sp>
      <p:sp>
        <p:nvSpPr>
          <p:cNvPr id="2" name="Subtitle4">
            <a:extLst>
              <a:ext uri="{FF2B5EF4-FFF2-40B4-BE49-F238E27FC236}">
                <a16:creationId xmlns:a16="http://schemas.microsoft.com/office/drawing/2014/main" id="{5E40010F-9539-E089-3EE8-294DF2A9992F}"/>
              </a:ext>
            </a:extLst>
          </p:cNvPr>
          <p:cNvSpPr txBox="1">
            <a:spLocks/>
          </p:cNvSpPr>
          <p:nvPr/>
        </p:nvSpPr>
        <p:spPr>
          <a:xfrm>
            <a:off x="1231491" y="4136412"/>
            <a:ext cx="1423219" cy="3356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7633EC-34DE-D8FD-BA88-8CFE22C1B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744" y="3236406"/>
            <a:ext cx="862371" cy="186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E3D4D-D443-027E-35D7-87B3DC551EAC}"/>
              </a:ext>
            </a:extLst>
          </p:cNvPr>
          <p:cNvSpPr txBox="1"/>
          <p:nvPr/>
        </p:nvSpPr>
        <p:spPr>
          <a:xfrm>
            <a:off x="3909703" y="4106916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9CCFD-7C46-B512-76A1-AFBE84993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150" y="969517"/>
            <a:ext cx="388381" cy="388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B4D79-D655-29DB-936A-FD82E4EA9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808" y="3187753"/>
            <a:ext cx="388381" cy="388381"/>
          </a:xfrm>
          <a:prstGeom prst="rect">
            <a:avLst/>
          </a:prstGeom>
        </p:spPr>
      </p:pic>
      <p:sp>
        <p:nvSpPr>
          <p:cNvPr id="17" name="Subtitle5">
            <a:extLst>
              <a:ext uri="{FF2B5EF4-FFF2-40B4-BE49-F238E27FC236}">
                <a16:creationId xmlns:a16="http://schemas.microsoft.com/office/drawing/2014/main" id="{BB6C6557-4841-6B05-E623-FD718BFFCEDA}"/>
              </a:ext>
            </a:extLst>
          </p:cNvPr>
          <p:cNvSpPr txBox="1">
            <a:spLocks/>
          </p:cNvSpPr>
          <p:nvPr/>
        </p:nvSpPr>
        <p:spPr>
          <a:xfrm>
            <a:off x="5700216" y="3745418"/>
            <a:ext cx="2955593" cy="29583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https://www.instagram.com/acronproject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93596-0D66-CBD4-5AC3-D51793D8B9A2}"/>
              </a:ext>
            </a:extLst>
          </p:cNvPr>
          <p:cNvSpPr txBox="1"/>
          <p:nvPr/>
        </p:nvSpPr>
        <p:spPr>
          <a:xfrm>
            <a:off x="6632057" y="4107616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5DFA78-C694-1BCC-14D9-C92CD2C9B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879" y="3148134"/>
            <a:ext cx="388382" cy="388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F034A-D2A8-0457-F1E2-92376C699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297" y="2018049"/>
            <a:ext cx="1397760" cy="137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DA0F2-B91A-B085-A109-FA9C5A5B54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5913" y="2062522"/>
            <a:ext cx="1359977" cy="13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802A-914F-BC4D-DBA4-F110D2A7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06" y="582561"/>
            <a:ext cx="7912510" cy="39451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 am a backend engineer specialized in Django and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with a strong focus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onORM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optimization, high-performance APIs, asynchronous processing, and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scalabledata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-driven systems.</a:t>
            </a:r>
            <a:endParaRPr lang="en-US" sz="3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25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4387">
                <a:lumMod val="96000"/>
              </a:srgbClr>
            </a:gs>
            <a:gs pos="100000">
              <a:srgbClr val="01B8B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271B34D-84C5-B122-85C9-74CBF974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7" y="0"/>
            <a:ext cx="7274926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31A4E0-DCC9-25A3-6F8C-EB16F9B2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97" y="4127705"/>
            <a:ext cx="855406" cy="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AE8D"/>
            </a:gs>
            <a:gs pos="100000">
              <a:srgbClr val="DDBCC1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00451-1E96-26AA-F45F-0C91391F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D86D5-E156-9AAA-CB98-26698F4F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0"/>
            <a:ext cx="7280173" cy="5147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267886-8FE1-48CD-6ECE-7D7C3A21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06" y="4136923"/>
            <a:ext cx="800102" cy="8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1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4387">
                <a:lumMod val="96000"/>
              </a:srgbClr>
            </a:gs>
            <a:gs pos="100000">
              <a:srgbClr val="01B8BC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9E476-016A-B3E9-5667-7662729D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A4D08E6-CD50-9208-13A2-691576E6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2" y="0"/>
            <a:ext cx="7280315" cy="5147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2DE674-3ADC-463C-9320-41E2705F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97" y="4127705"/>
            <a:ext cx="855406" cy="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90F8C-EEBB-F6F0-37FB-137BF6787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04993" y="1994438"/>
            <a:ext cx="2618386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524E19B-9AFC-5C92-F19A-11D4E94A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Core skills: </a:t>
            </a:r>
            <a:r>
              <a:rPr lang="en-US" sz="4400" b="1" dirty="0">
                <a:latin typeface="+mn-lt"/>
              </a:rPr>
              <a:t>Django Foundations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049885-CA0B-6A18-E537-2B4EFC3A0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11862" y="1996208"/>
            <a:ext cx="700451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CCFF4-A90E-911A-933C-F7A6567204E1}"/>
              </a:ext>
            </a:extLst>
          </p:cNvPr>
          <p:cNvSpPr txBox="1"/>
          <p:nvPr/>
        </p:nvSpPr>
        <p:spPr>
          <a:xfrm>
            <a:off x="-1103831" y="1703519"/>
            <a:ext cx="6931475" cy="278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50000"/>
              </a:lnSpc>
            </a:pPr>
            <a:r>
              <a:rPr lang="en-US" sz="1200" dirty="0"/>
              <a:t>Core skills: Backend Engineering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Advanced Django ORM (query optimization, annotations, prefetch/select related)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Security best practices (auth, permissions, SQL injection prevention)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Async &amp; concurrency (async views, background tasks, Celery concepts)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Django REST Framework &amp; API design</a:t>
            </a:r>
          </a:p>
          <a:p>
            <a:pPr algn="r" rtl="1">
              <a:lnSpc>
                <a:spcPct val="250000"/>
              </a:lnSpc>
            </a:pPr>
            <a:r>
              <a:rPr lang="en-US" sz="1200" dirty="0" err="1"/>
              <a:t>FastAPI</a:t>
            </a:r>
            <a:r>
              <a:rPr lang="en-US" sz="1200" dirty="0"/>
              <a:t> for high-performance async APIs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333BDB-35CF-540D-2302-896FEA0C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79" y="2428262"/>
            <a:ext cx="2633700" cy="1585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563945-1B50-499B-ACF7-9588D963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79" y="2875338"/>
            <a:ext cx="2633700" cy="158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7BCEA9-1D9A-E043-638F-CD97C10E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79" y="3330333"/>
            <a:ext cx="2633700" cy="158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FD5-38DD-858D-BD03-1AD12901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36" y="3774051"/>
            <a:ext cx="2633700" cy="1585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B12433-9446-169F-40EE-487AB8CD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80" y="2440455"/>
            <a:ext cx="585110" cy="1463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E555F9-5385-AC5A-1C9C-CEC563B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36" y="2881434"/>
            <a:ext cx="688032" cy="1463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CE95E2-D9EF-AEBB-66BC-FA7E1C1E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37" y="3342526"/>
            <a:ext cx="410319" cy="146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1E3DB0-A7E3-FB45-B5F0-27A34699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93" y="3774051"/>
            <a:ext cx="575487" cy="146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FF444-6B0B-6E65-69C8-C108048D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37" y="4222897"/>
            <a:ext cx="2633700" cy="1585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239C59-9821-6FEE-0C9D-9C43CBA7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94" y="4226667"/>
            <a:ext cx="462966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81E76-2A17-A3EE-E03A-807C6173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0990-C64D-E4AE-3D91-47E65C36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84" y="1429294"/>
            <a:ext cx="7912510" cy="27432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Focused on building scalable, secure, and high-performance backend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systemswith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modern Python technologies and production-ready architecture.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5D934-2FAA-C4ED-9ACB-936D76694AFF}"/>
              </a:ext>
            </a:extLst>
          </p:cNvPr>
          <p:cNvSpPr txBox="1"/>
          <p:nvPr/>
        </p:nvSpPr>
        <p:spPr>
          <a:xfrm>
            <a:off x="5139026" y="3849329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Sina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Lalehbakhsh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1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304C7D-9B5A-2E44-7C35-5D78370F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career journey</a:t>
            </a:r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id="{ADEEB59E-E646-BEC2-0782-12E115507D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2010 – 2020</a:t>
            </a:r>
          </a:p>
        </p:txBody>
      </p:sp>
      <p:sp>
        <p:nvSpPr>
          <p:cNvPr id="14" name="Subtitle4">
            <a:extLst>
              <a:ext uri="{FF2B5EF4-FFF2-40B4-BE49-F238E27FC236}">
                <a16:creationId xmlns:a16="http://schemas.microsoft.com/office/drawing/2014/main" id="{BDC63F1D-27EE-BE73-DD22-CB4A1C5558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• Python fundamentals &amp; programming basics</a:t>
            </a:r>
          </a:p>
        </p:txBody>
      </p:sp>
      <p:sp>
        <p:nvSpPr>
          <p:cNvPr id="15" name="Subtitle2">
            <a:extLst>
              <a:ext uri="{FF2B5EF4-FFF2-40B4-BE49-F238E27FC236}">
                <a16:creationId xmlns:a16="http://schemas.microsoft.com/office/drawing/2014/main" id="{DAF89286-5834-F394-2FC2-1A8EE1497C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2020– present</a:t>
            </a:r>
          </a:p>
        </p:txBody>
      </p:sp>
      <p:sp>
        <p:nvSpPr>
          <p:cNvPr id="10" name="Subtitle5">
            <a:extLst>
              <a:ext uri="{FF2B5EF4-FFF2-40B4-BE49-F238E27FC236}">
                <a16:creationId xmlns:a16="http://schemas.microsoft.com/office/drawing/2014/main" id="{913E623B-BE88-3BAF-FC54-1FB79755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• Python, Django, Git, Linux, Docker, Bash</a:t>
            </a:r>
          </a:p>
          <a:p>
            <a:r>
              <a:rPr lang="en-US" sz="1400" dirty="0"/>
              <a:t>• Backend system design &amp; DevOps fundamentals</a:t>
            </a:r>
          </a:p>
        </p:txBody>
      </p:sp>
      <p:sp>
        <p:nvSpPr>
          <p:cNvPr id="33" name="Subtitle3">
            <a:extLst>
              <a:ext uri="{FF2B5EF4-FFF2-40B4-BE49-F238E27FC236}">
                <a16:creationId xmlns:a16="http://schemas.microsoft.com/office/drawing/2014/main" id="{BE9F1765-9415-1D9B-2284-A58380DC03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2021 – present</a:t>
            </a:r>
          </a:p>
        </p:txBody>
      </p:sp>
      <p:sp>
        <p:nvSpPr>
          <p:cNvPr id="12" name="Subtitle6">
            <a:extLst>
              <a:ext uri="{FF2B5EF4-FFF2-40B4-BE49-F238E27FC236}">
                <a16:creationId xmlns:a16="http://schemas.microsoft.com/office/drawing/2014/main" id="{F2420E36-47DD-73FB-0B23-3C3ADDCA9E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>
                <a:solidFill>
                  <a:srgbClr val="F5F1EE"/>
                </a:solidFill>
              </a:rPr>
              <a:t>• Professional GitHub presence</a:t>
            </a:r>
          </a:p>
          <a:p>
            <a:r>
              <a:rPr lang="en-US" sz="1400" b="1" dirty="0">
                <a:solidFill>
                  <a:srgbClr val="F5F1EE"/>
                </a:solidFill>
              </a:rPr>
              <a:t>• Open-source &amp; production-ready backend projects</a:t>
            </a:r>
          </a:p>
        </p:txBody>
      </p:sp>
    </p:spTree>
    <p:extLst>
      <p:ext uri="{BB962C8B-B14F-4D97-AF65-F5344CB8AC3E}">
        <p14:creationId xmlns:p14="http://schemas.microsoft.com/office/powerpoint/2010/main" val="354718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8B51-228B-9777-FC27-9D7A1371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C548C-B568-3440-3DF9-5E11AE6036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170" y="2167405"/>
            <a:ext cx="3584257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579E311-0F7E-E5DA-1079-32BD8709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Programming Languages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BAC944-FC32-A7A1-4881-CFE9BA8EF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89170" y="2167405"/>
            <a:ext cx="1363980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A9FF4-80DA-8C96-6774-B65089A129E0}"/>
              </a:ext>
            </a:extLst>
          </p:cNvPr>
          <p:cNvSpPr txBox="1"/>
          <p:nvPr/>
        </p:nvSpPr>
        <p:spPr>
          <a:xfrm>
            <a:off x="-32130" y="1725562"/>
            <a:ext cx="4815349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50000"/>
              </a:lnSpc>
            </a:pPr>
            <a:r>
              <a:rPr lang="en-US" dirty="0"/>
              <a:t>Python – Focus on Django</a:t>
            </a:r>
          </a:p>
          <a:p>
            <a:pPr algn="r" rtl="1">
              <a:lnSpc>
                <a:spcPct val="250000"/>
              </a:lnSpc>
            </a:pPr>
            <a:r>
              <a:rPr lang="en-US" dirty="0"/>
              <a:t>Go – Focus on building CLI tools</a:t>
            </a:r>
          </a:p>
          <a:p>
            <a:pPr algn="r" rtl="1">
              <a:lnSpc>
                <a:spcPct val="250000"/>
              </a:lnSpc>
            </a:pPr>
            <a:r>
              <a:rPr lang="en-US" dirty="0"/>
              <a:t>BASH – for </a:t>
            </a:r>
            <a:r>
              <a:rPr lang="en-US" dirty="0" err="1"/>
              <a:t>linux</a:t>
            </a:r>
            <a:endParaRPr lang="en-US" dirty="0"/>
          </a:p>
          <a:p>
            <a:pPr algn="r" rtl="1">
              <a:lnSpc>
                <a:spcPct val="250000"/>
              </a:lnSpc>
            </a:pPr>
            <a:r>
              <a:rPr lang="en-US" dirty="0" err="1"/>
              <a:t>Javascript</a:t>
            </a:r>
            <a:r>
              <a:rPr lang="en-US" dirty="0"/>
              <a:t> – for web and Penetration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2F5BB-87EE-D162-C78F-8C062FC6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22" y="2845191"/>
            <a:ext cx="3596952" cy="152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492DF-B995-7775-1627-EF7FE7BB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75" y="3510394"/>
            <a:ext cx="3596952" cy="152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E10FB-2932-F720-E5DB-53BD6BA3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75" y="4220571"/>
            <a:ext cx="3596952" cy="152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D1BD3-AAD6-7287-F9D1-E932DDB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24" y="2846461"/>
            <a:ext cx="873116" cy="140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470C40-EE89-3BC1-2F80-CD77FD1D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70" y="3522587"/>
            <a:ext cx="786130" cy="140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0D6418-A65B-C916-EAC7-66629471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70" y="4226667"/>
            <a:ext cx="877570" cy="1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0D54-2922-34C5-3A02-70B2E0F5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3E6656-F064-C1C9-4013-3CEFEB554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94545" y="2491807"/>
            <a:ext cx="4284091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462754-8AF4-49F2-BE58-BFC0AAFA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Languages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9CFE71-024B-0D31-509D-9CFB779F2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94544" y="2491807"/>
            <a:ext cx="4043873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C221C-F600-AD32-947A-82A6F3BE5B19}"/>
              </a:ext>
            </a:extLst>
          </p:cNvPr>
          <p:cNvSpPr txBox="1"/>
          <p:nvPr/>
        </p:nvSpPr>
        <p:spPr>
          <a:xfrm>
            <a:off x="738888" y="2049964"/>
            <a:ext cx="3349706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50000"/>
              </a:lnSpc>
            </a:pPr>
            <a:r>
              <a:rPr lang="en-US" dirty="0"/>
              <a:t>Persian - Farsi</a:t>
            </a:r>
          </a:p>
          <a:p>
            <a:pPr algn="r" rtl="1">
              <a:lnSpc>
                <a:spcPct val="250000"/>
              </a:lnSpc>
            </a:pPr>
            <a:r>
              <a:rPr lang="en-US" dirty="0"/>
              <a:t>English</a:t>
            </a:r>
          </a:p>
          <a:p>
            <a:pPr algn="r" rtl="1">
              <a:lnSpc>
                <a:spcPct val="250000"/>
              </a:lnSpc>
            </a:pPr>
            <a:r>
              <a:rPr lang="en-US" dirty="0"/>
              <a:t>Germany – Deutsch </a:t>
            </a:r>
            <a:r>
              <a:rPr lang="en-US" dirty="0" err="1"/>
              <a:t>Sprechen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2ABF8-3996-4961-932F-02912CDE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96" y="3169593"/>
            <a:ext cx="4299265" cy="152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42C8A-4C5E-E398-134C-4E8952C4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49" y="3834796"/>
            <a:ext cx="4299265" cy="152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5613F-E5D6-BBBD-0F2C-E2E99937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98" y="3170863"/>
            <a:ext cx="2116799" cy="140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42960-8364-642D-AD20-720DCDFA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44" y="3846989"/>
            <a:ext cx="1174909" cy="1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0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636E-B1A3-1C01-2D16-73A3AA3C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E4FA7-DA73-3461-33AC-D2EA21F527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3327" y="1960794"/>
            <a:ext cx="4941529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96BE2D3-8F44-4A73-158F-1C653AD3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Core skills: </a:t>
            </a:r>
            <a:r>
              <a:rPr lang="en-US" sz="4400" b="1" dirty="0">
                <a:latin typeface="+mn-lt"/>
              </a:rPr>
              <a:t>Django Foundations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C50E21-84DC-E6EA-68F7-BDBEB5B651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0197" y="1962564"/>
            <a:ext cx="1178953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56DEC-B16E-1EC7-0212-286002D4B1C1}"/>
              </a:ext>
            </a:extLst>
          </p:cNvPr>
          <p:cNvSpPr txBox="1"/>
          <p:nvPr/>
        </p:nvSpPr>
        <p:spPr>
          <a:xfrm>
            <a:off x="620202" y="1740407"/>
            <a:ext cx="2841425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1600" dirty="0"/>
              <a:t>Python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Django / </a:t>
            </a:r>
            <a:r>
              <a:rPr lang="en-US" sz="1600" dirty="0" err="1"/>
              <a:t>FastAPI</a:t>
            </a:r>
            <a:endParaRPr lang="en-US" sz="1600" dirty="0"/>
          </a:p>
          <a:p>
            <a:pPr algn="r" rtl="1">
              <a:lnSpc>
                <a:spcPct val="150000"/>
              </a:lnSpc>
            </a:pPr>
            <a:r>
              <a:rPr lang="en-US" sz="1600" dirty="0"/>
              <a:t>PostgreSQL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Redis</a:t>
            </a:r>
          </a:p>
          <a:p>
            <a:pPr algn="r" rtl="1">
              <a:lnSpc>
                <a:spcPct val="150000"/>
              </a:lnSpc>
            </a:pPr>
            <a:r>
              <a:rPr lang="en-US" sz="1600" dirty="0"/>
              <a:t>Docker &amp; Docker Compose</a:t>
            </a:r>
          </a:p>
          <a:p>
            <a:pPr algn="r" rtl="1">
              <a:lnSpc>
                <a:spcPct val="150000"/>
              </a:lnSpc>
            </a:pPr>
            <a:r>
              <a:rPr lang="en-US" sz="1600" dirty="0" err="1"/>
              <a:t>Pytest</a:t>
            </a:r>
            <a:endParaRPr lang="en-US" sz="1600" dirty="0"/>
          </a:p>
          <a:p>
            <a:pPr algn="r" rtl="1">
              <a:lnSpc>
                <a:spcPct val="150000"/>
              </a:lnSpc>
            </a:pPr>
            <a:r>
              <a:rPr lang="en-US" sz="1600" dirty="0"/>
              <a:t>Linux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FE6898-A00E-AFF9-5594-8BF19069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43" y="2310798"/>
            <a:ext cx="4970431" cy="1585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DBE360-9785-8DD0-E0AC-44336A67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43" y="2670244"/>
            <a:ext cx="4970431" cy="158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7A2702-4C5B-4358-8A5E-98E1F8C8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43" y="3033799"/>
            <a:ext cx="4970431" cy="158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91872B-CBD6-8351-8705-DBF75060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00" y="3416557"/>
            <a:ext cx="4970431" cy="1585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9C5BA9-D5A6-40FF-D30D-9070AC8A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44" y="2322991"/>
            <a:ext cx="1028340" cy="1463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314E26-E417-64F5-9EA3-0BF306C6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02" y="2676340"/>
            <a:ext cx="866908" cy="1463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1855B1-BB99-CF8E-C224-87CEE44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02" y="3045992"/>
            <a:ext cx="775995" cy="146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B7B0B7-178D-0C43-4EB9-4290A98E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58" y="3416557"/>
            <a:ext cx="878022" cy="146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E0CF1D-65DC-F753-8F54-4EF0C500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01" y="3775233"/>
            <a:ext cx="4970431" cy="1585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E70CE2-6A07-1B4C-2AAF-9771FFDB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57" y="3779003"/>
            <a:ext cx="740727" cy="146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C66F93-986F-311F-B52F-B4D55B9C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197" y="4117250"/>
            <a:ext cx="4974767" cy="158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0857E-51EB-04EE-558D-797FB126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628" y="4117250"/>
            <a:ext cx="832003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FB64-D689-A80C-FF72-A3DF0E4C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AFC29-92BB-9E54-155D-4CEF81696D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50284" y="1989358"/>
            <a:ext cx="4173095" cy="14348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6A0C21-2638-08A1-654C-AA54441207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1881" y="1980734"/>
            <a:ext cx="1112469" cy="165841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4C4BFD-B5E2-4801-9841-4B570DB9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77" y="2433342"/>
            <a:ext cx="4197502" cy="1585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0BA2A4-EBA1-3E23-730C-6B0EADAB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77" y="2880418"/>
            <a:ext cx="4197502" cy="158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C33D4F-7CEE-D194-D5AA-06CF90B7A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77" y="3335413"/>
            <a:ext cx="4197502" cy="158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A51942-ED1F-C7FB-B113-FA3C35A0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34" y="3779131"/>
            <a:ext cx="4197502" cy="1585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A43716-AEE8-543B-1618-350B917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35" y="2442177"/>
            <a:ext cx="880142" cy="1557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13166C-BFB9-63B8-7033-E92F1683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34" y="2882198"/>
            <a:ext cx="1039840" cy="1463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F12975-CAEB-654F-74F4-BE132E73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611" y="3337284"/>
            <a:ext cx="776274" cy="146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62642B-17C0-63B9-AA19-93FC7EB3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82" y="3787791"/>
            <a:ext cx="512672" cy="146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550254-53C1-4409-BB0B-3104C070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35" y="4227977"/>
            <a:ext cx="4197502" cy="1585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AD4B36-C54A-797C-70DF-2E8913F9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611" y="4234126"/>
            <a:ext cx="636468" cy="146317"/>
          </a:xfrm>
          <a:prstGeom prst="rect">
            <a:avLst/>
          </a:prstGeom>
        </p:spPr>
      </p:pic>
      <p:sp>
        <p:nvSpPr>
          <p:cNvPr id="2" name="Title 15">
            <a:extLst>
              <a:ext uri="{FF2B5EF4-FFF2-40B4-BE49-F238E27FC236}">
                <a16:creationId xmlns:a16="http://schemas.microsoft.com/office/drawing/2014/main" id="{74B83492-4ACB-D430-3AAE-A2A70A854145}"/>
              </a:ext>
            </a:extLst>
          </p:cNvPr>
          <p:cNvSpPr txBox="1">
            <a:spLocks/>
          </p:cNvSpPr>
          <p:nvPr/>
        </p:nvSpPr>
        <p:spPr>
          <a:xfrm>
            <a:off x="714014" y="716688"/>
            <a:ext cx="7648574" cy="786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Deploy &amp; 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FF384-DADD-E649-EFAB-4B27B1D1212A}"/>
              </a:ext>
            </a:extLst>
          </p:cNvPr>
          <p:cNvSpPr txBox="1"/>
          <p:nvPr/>
        </p:nvSpPr>
        <p:spPr>
          <a:xfrm>
            <a:off x="485979" y="1689563"/>
            <a:ext cx="3669741" cy="278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50000"/>
              </a:lnSpc>
            </a:pPr>
            <a:r>
              <a:rPr lang="en-US" sz="1200" dirty="0"/>
              <a:t>Deploy &amp; DevOps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Docker &amp; Docker Compose (multi-service architecture)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Environment-based configuration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CI-ready containerized applications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Production tuning and reverse proxy setup (Nginx)</a:t>
            </a:r>
          </a:p>
          <a:p>
            <a:pPr algn="r" rtl="1">
              <a:lnSpc>
                <a:spcPct val="250000"/>
              </a:lnSpc>
            </a:pPr>
            <a:r>
              <a:rPr lang="en-US" sz="1200" dirty="0"/>
              <a:t>Backup and recovery strategies</a:t>
            </a:r>
          </a:p>
        </p:txBody>
      </p:sp>
    </p:spTree>
    <p:extLst>
      <p:ext uri="{BB962C8B-B14F-4D97-AF65-F5344CB8AC3E}">
        <p14:creationId xmlns:p14="http://schemas.microsoft.com/office/powerpoint/2010/main" val="350600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4B73-4349-351E-EC37-5123727CD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7E37B-DCB7-50BA-0F5F-85A39C4715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492" y="2141919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CCB64-8307-723B-6C73-ADC5B21D73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492" y="3127867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7B92725-E416-D119-B68F-8C690032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Database Management</a:t>
            </a:r>
            <a:endParaRPr lang="en-US" sz="4000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9972-6D63-AEBD-4800-F5532FE0A4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87005" y="2143689"/>
            <a:ext cx="681940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919A6-3B09-7A19-87DC-D9E44D2FB9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492" y="2634893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8FF727-19B7-A195-22E7-F172EC1E29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4492" y="2644037"/>
            <a:ext cx="661237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A731A0-5FCA-3056-4BDC-66B5B3CABD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87004" y="3125153"/>
            <a:ext cx="661237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10FF30-C540-5649-B2B8-9E96CD1183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492" y="3620841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3368C0-F79E-3E34-1E4E-C46DE36578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4493" y="3605555"/>
            <a:ext cx="639891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1C262-6140-5933-659B-0CB3CFF61C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492" y="4113815"/>
            <a:ext cx="5201795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2992CA-8BD0-35E8-C7CC-DC6328DFF4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94493" y="4115017"/>
            <a:ext cx="661237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3C68B-EED4-3C3F-3B2B-59A62D2FAC45}"/>
              </a:ext>
            </a:extLst>
          </p:cNvPr>
          <p:cNvSpPr txBox="1"/>
          <p:nvPr/>
        </p:nvSpPr>
        <p:spPr>
          <a:xfrm>
            <a:off x="656303" y="1898855"/>
            <a:ext cx="253818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1600" dirty="0"/>
              <a:t>Indexing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Complex Migrations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Connection Pooling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Multi-DB</a:t>
            </a:r>
          </a:p>
          <a:p>
            <a:pPr algn="r" rtl="1">
              <a:lnSpc>
                <a:spcPct val="200000"/>
              </a:lnSpc>
            </a:pPr>
            <a:r>
              <a:rPr lang="en-US" sz="1600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03839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3B3EDF-4EBC-4ED6-A2E8-66281E7E32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AB6B9E-5DB7-4114-AC38-336B6DED8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702B3C-46B0-4D8A-8E84-485BB4A445C4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16c05727-aa75-4e4a-9b5f-8a80a1165891"/>
    <ds:schemaRef ds:uri="http://purl.org/dc/elements/1.1/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</TotalTime>
  <Words>708</Words>
  <Application>Microsoft Office PowerPoint</Application>
  <PresentationFormat>On-screen Show (16:9)</PresentationFormat>
  <Paragraphs>160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DM Sans</vt:lpstr>
      <vt:lpstr>Office Theme</vt:lpstr>
      <vt:lpstr>Sina Lalehbakhsh</vt:lpstr>
      <vt:lpstr>Professional Summary</vt:lpstr>
      <vt:lpstr>Core skills: Django Foundations</vt:lpstr>
      <vt:lpstr>My career journey</vt:lpstr>
      <vt:lpstr>Programming Languages </vt:lpstr>
      <vt:lpstr>Languages </vt:lpstr>
      <vt:lpstr>Core skills: Django Foundations</vt:lpstr>
      <vt:lpstr>PowerPoint Presentation</vt:lpstr>
      <vt:lpstr>Database Management</vt:lpstr>
      <vt:lpstr>Performance Optimization</vt:lpstr>
      <vt:lpstr>Monitoring &amp; Debugging</vt:lpstr>
      <vt:lpstr>Large Scale Data</vt:lpstr>
      <vt:lpstr>Scalability</vt:lpstr>
      <vt:lpstr>Data Security</vt:lpstr>
      <vt:lpstr>Testing &amp; Quality</vt:lpstr>
      <vt:lpstr>Data &amp; Analytics</vt:lpstr>
      <vt:lpstr>Side skills</vt:lpstr>
      <vt:lpstr>PowerPoint Presentation</vt:lpstr>
      <vt:lpstr>PowerPoint Presentation</vt:lpstr>
      <vt:lpstr>PowerPoint Presentation</vt:lpstr>
      <vt:lpstr>Art impact  &amp; Creative Background</vt:lpstr>
      <vt:lpstr>Education history</vt:lpstr>
      <vt:lpstr>Connect with me</vt:lpstr>
      <vt:lpstr>Connect with me</vt:lpstr>
      <vt:lpstr>Media work (educational content production)</vt:lpstr>
      <vt:lpstr>I am a backend engineer specialized in Django and FastAPI, with a strong focus onORM optimization, high-performance APIs, asynchronous processing, and scalabledata-driven systems.</vt:lpstr>
      <vt:lpstr>PowerPoint Presentation</vt:lpstr>
      <vt:lpstr>PowerPoint Presentation</vt:lpstr>
      <vt:lpstr>PowerPoint Presentation</vt:lpstr>
      <vt:lpstr>Focused on building scalable, secure, and high-performance backend systemswith modern Python technologies and production-ready architecture.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sina</dc:creator>
  <cp:lastModifiedBy>sina</cp:lastModifiedBy>
  <cp:revision>44</cp:revision>
  <dcterms:created xsi:type="dcterms:W3CDTF">2025-12-30T09:19:16Z</dcterms:created>
  <dcterms:modified xsi:type="dcterms:W3CDTF">2026-01-30T10:18:21Z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